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39" r:id="rId2"/>
    <p:sldId id="521" r:id="rId3"/>
    <p:sldId id="523" r:id="rId4"/>
    <p:sldId id="535" r:id="rId5"/>
    <p:sldId id="538" r:id="rId6"/>
    <p:sldId id="537" r:id="rId7"/>
    <p:sldId id="530" r:id="rId8"/>
    <p:sldId id="524" r:id="rId9"/>
    <p:sldId id="540" r:id="rId10"/>
    <p:sldId id="536" r:id="rId11"/>
    <p:sldId id="527" r:id="rId12"/>
  </p:sldIdLst>
  <p:sldSz cx="9144000" cy="6858000" type="screen4x3"/>
  <p:notesSz cx="6858000" cy="9723438"/>
  <p:defaultTextStyle>
    <a:defPPr>
      <a:defRPr lang="en-US"/>
    </a:defPPr>
    <a:lvl1pPr algn="r" rtl="0" eaLnBrk="0" fontAlgn="base" hangingPunct="0">
      <a:spcBef>
        <a:spcPct val="20000"/>
      </a:spcBef>
      <a:spcAft>
        <a:spcPct val="0"/>
      </a:spcAft>
      <a:defRPr sz="2400" b="1" kern="1200">
        <a:solidFill>
          <a:schemeClr val="tx1"/>
        </a:solidFill>
        <a:latin typeface="Arial" charset="0"/>
        <a:ea typeface="+mn-ea"/>
        <a:cs typeface="+mn-cs"/>
      </a:defRPr>
    </a:lvl1pPr>
    <a:lvl2pPr marL="457200" algn="r" rtl="0" eaLnBrk="0" fontAlgn="base" hangingPunct="0">
      <a:spcBef>
        <a:spcPct val="20000"/>
      </a:spcBef>
      <a:spcAft>
        <a:spcPct val="0"/>
      </a:spcAft>
      <a:defRPr sz="2400" b="1" kern="1200">
        <a:solidFill>
          <a:schemeClr val="tx1"/>
        </a:solidFill>
        <a:latin typeface="Arial" charset="0"/>
        <a:ea typeface="+mn-ea"/>
        <a:cs typeface="+mn-cs"/>
      </a:defRPr>
    </a:lvl2pPr>
    <a:lvl3pPr marL="914400" algn="r" rtl="0" eaLnBrk="0" fontAlgn="base" hangingPunct="0">
      <a:spcBef>
        <a:spcPct val="20000"/>
      </a:spcBef>
      <a:spcAft>
        <a:spcPct val="0"/>
      </a:spcAft>
      <a:defRPr sz="2400" b="1" kern="1200">
        <a:solidFill>
          <a:schemeClr val="tx1"/>
        </a:solidFill>
        <a:latin typeface="Arial" charset="0"/>
        <a:ea typeface="+mn-ea"/>
        <a:cs typeface="+mn-cs"/>
      </a:defRPr>
    </a:lvl3pPr>
    <a:lvl4pPr marL="1371600" algn="r" rtl="0" eaLnBrk="0" fontAlgn="base" hangingPunct="0">
      <a:spcBef>
        <a:spcPct val="20000"/>
      </a:spcBef>
      <a:spcAft>
        <a:spcPct val="0"/>
      </a:spcAft>
      <a:defRPr sz="2400" b="1" kern="1200">
        <a:solidFill>
          <a:schemeClr val="tx1"/>
        </a:solidFill>
        <a:latin typeface="Arial" charset="0"/>
        <a:ea typeface="+mn-ea"/>
        <a:cs typeface="+mn-cs"/>
      </a:defRPr>
    </a:lvl4pPr>
    <a:lvl5pPr marL="1828800" algn="r" rtl="0" eaLnBrk="0" fontAlgn="base" hangingPunct="0">
      <a:spcBef>
        <a:spcPct val="2000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99FF"/>
    <a:srgbClr val="99CCFF"/>
    <a:srgbClr val="6666FF"/>
    <a:srgbClr val="008000"/>
    <a:srgbClr val="FFCC99"/>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8" autoAdjust="0"/>
    <p:restoredTop sz="86353" autoAdjust="0"/>
  </p:normalViewPr>
  <p:slideViewPr>
    <p:cSldViewPr>
      <p:cViewPr varScale="1">
        <p:scale>
          <a:sx n="110" d="100"/>
          <a:sy n="110" d="100"/>
        </p:scale>
        <p:origin x="12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88" y="-84"/>
      </p:cViewPr>
      <p:guideLst>
        <p:guide orient="horz" pos="3063"/>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latin typeface="Arial" pitchFamily="34" charset="0"/>
              </a:defRPr>
            </a:lvl1pPr>
          </a:lstStyle>
          <a:p>
            <a:pPr>
              <a:defRPr/>
            </a:pPr>
            <a:endParaRPr lang="en-US"/>
          </a:p>
        </p:txBody>
      </p:sp>
      <p:sp>
        <p:nvSpPr>
          <p:cNvPr id="2051" name="Rectangle 3"/>
          <p:cNvSpPr>
            <a:spLocks noGrp="1" noChangeArrowheads="1"/>
          </p:cNvSpPr>
          <p:nvPr>
            <p:ph type="dt" sz="quarter" idx="1"/>
          </p:nvPr>
        </p:nvSpPr>
        <p:spPr bwMode="auto">
          <a:xfrm>
            <a:off x="388620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latin typeface="Arial" pitchFamily="34" charset="0"/>
              </a:defRPr>
            </a:lvl1pPr>
          </a:lstStyle>
          <a:p>
            <a:pPr>
              <a:defRPr/>
            </a:pPr>
            <a:endParaRPr lang="en-US"/>
          </a:p>
        </p:txBody>
      </p:sp>
      <p:sp>
        <p:nvSpPr>
          <p:cNvPr id="2052" name="Rectangle 4"/>
          <p:cNvSpPr>
            <a:spLocks noGrp="1" noChangeArrowheads="1"/>
          </p:cNvSpPr>
          <p:nvPr>
            <p:ph type="ftr" sz="quarter" idx="2"/>
          </p:nvPr>
        </p:nvSpPr>
        <p:spPr bwMode="auto">
          <a:xfrm>
            <a:off x="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latin typeface="Arial" pitchFamily="34" charset="0"/>
              </a:defRPr>
            </a:lvl1pPr>
          </a:lstStyle>
          <a:p>
            <a:pPr>
              <a:defRPr/>
            </a:pPr>
            <a:endParaRPr lang="en-US"/>
          </a:p>
        </p:txBody>
      </p:sp>
      <p:sp>
        <p:nvSpPr>
          <p:cNvPr id="2053" name="Rectangle 5"/>
          <p:cNvSpPr>
            <a:spLocks noGrp="1" noChangeArrowheads="1"/>
          </p:cNvSpPr>
          <p:nvPr>
            <p:ph type="sldNum" sz="quarter" idx="3"/>
          </p:nvPr>
        </p:nvSpPr>
        <p:spPr bwMode="auto">
          <a:xfrm>
            <a:off x="388620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a:latin typeface="Arial" pitchFamily="34" charset="0"/>
              </a:defRPr>
            </a:lvl1pPr>
          </a:lstStyle>
          <a:p>
            <a:pPr>
              <a:defRPr/>
            </a:pPr>
            <a:fld id="{5F613B80-6E89-446C-AD8A-DEFC4C225D47}" type="slidenum">
              <a:rPr lang="en-US"/>
              <a:pPr>
                <a:defRPr/>
              </a:pPr>
              <a:t>‹#›</a:t>
            </a:fld>
            <a:endParaRPr lang="en-US" dirty="0"/>
          </a:p>
        </p:txBody>
      </p:sp>
    </p:spTree>
    <p:extLst>
      <p:ext uri="{BB962C8B-B14F-4D97-AF65-F5344CB8AC3E}">
        <p14:creationId xmlns:p14="http://schemas.microsoft.com/office/powerpoint/2010/main" val="3715826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998538" y="728663"/>
            <a:ext cx="4860925" cy="36464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618038"/>
            <a:ext cx="5029200" cy="4376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6200" y="923766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a:latin typeface="Arial" pitchFamily="34" charset="0"/>
              </a:defRPr>
            </a:lvl1pPr>
          </a:lstStyle>
          <a:p>
            <a:pPr>
              <a:defRPr/>
            </a:pPr>
            <a:fld id="{1FB21183-45B2-4345-8A57-0D4EEA1FA9F2}" type="slidenum">
              <a:rPr lang="en-US"/>
              <a:pPr>
                <a:defRPr/>
              </a:pPr>
              <a:t>‹#›</a:t>
            </a:fld>
            <a:endParaRPr lang="en-US" dirty="0"/>
          </a:p>
        </p:txBody>
      </p:sp>
    </p:spTree>
    <p:extLst>
      <p:ext uri="{BB962C8B-B14F-4D97-AF65-F5344CB8AC3E}">
        <p14:creationId xmlns:p14="http://schemas.microsoft.com/office/powerpoint/2010/main" val="1558429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2"/>
          <p:cNvSpPr>
            <a:spLocks noGrp="1" noChangeArrowheads="1"/>
          </p:cNvSpPr>
          <p:nvPr>
            <p:ph type="sldNum" sz="quarter"/>
          </p:nvPr>
        </p:nvSpPr>
        <p:spPr>
          <a:noFill/>
        </p:spPr>
        <p:txBody>
          <a:bodyPr/>
          <a:lstStyle/>
          <a:p>
            <a:pPr>
              <a:buFont typeface="Wingdings" pitchFamily="2" charset="2"/>
              <a:buNone/>
            </a:pPr>
            <a:fld id="{AA9F4024-4B05-4864-878E-AF7D433B3A72}" type="slidenum">
              <a:rPr lang="sl-SI" smtClean="0">
                <a:latin typeface="Times New Roman" pitchFamily="18" charset="0"/>
                <a:ea typeface="Arial Unicode MS" pitchFamily="34" charset="-128"/>
                <a:cs typeface="Arial Unicode MS" pitchFamily="34" charset="-128"/>
              </a:rPr>
              <a:pPr>
                <a:buFont typeface="Wingdings" pitchFamily="2" charset="2"/>
                <a:buNone/>
              </a:pPr>
              <a:t>2</a:t>
            </a:fld>
            <a:endParaRPr lang="sl-SI">
              <a:latin typeface="Times New Roman" pitchFamily="18" charset="0"/>
              <a:ea typeface="Arial Unicode MS" pitchFamily="34" charset="-128"/>
              <a:cs typeface="Arial Unicode MS" pitchFamily="34" charset="-128"/>
            </a:endParaRPr>
          </a:p>
        </p:txBody>
      </p:sp>
      <p:sp>
        <p:nvSpPr>
          <p:cNvPr id="14339" name="Text Box 1"/>
          <p:cNvSpPr txBox="1">
            <a:spLocks noChangeArrowheads="1"/>
          </p:cNvSpPr>
          <p:nvPr/>
        </p:nvSpPr>
        <p:spPr bwMode="auto">
          <a:xfrm>
            <a:off x="1003786" y="739183"/>
            <a:ext cx="4848989" cy="3645387"/>
          </a:xfrm>
          <a:prstGeom prst="rect">
            <a:avLst/>
          </a:prstGeom>
          <a:solidFill>
            <a:srgbClr val="FFFFFF"/>
          </a:solidFill>
          <a:ln w="9360">
            <a:solidFill>
              <a:srgbClr val="000000"/>
            </a:solidFill>
            <a:miter lim="800000"/>
            <a:headEnd/>
            <a:tailEnd/>
          </a:ln>
        </p:spPr>
        <p:txBody>
          <a:bodyPr wrap="none" lIns="83064" tIns="41532" rIns="83064" bIns="41532" anchor="ctr"/>
          <a:lstStyle/>
          <a:p>
            <a:endParaRPr lang="sl-SI"/>
          </a:p>
        </p:txBody>
      </p:sp>
      <p:sp>
        <p:nvSpPr>
          <p:cNvPr id="14340" name="Rectangle 2"/>
          <p:cNvSpPr>
            <a:spLocks noGrp="1" noChangeArrowheads="1"/>
          </p:cNvSpPr>
          <p:nvPr>
            <p:ph type="body"/>
          </p:nvPr>
        </p:nvSpPr>
        <p:spPr>
          <a:xfrm>
            <a:off x="685512" y="4618453"/>
            <a:ext cx="5478335" cy="4367245"/>
          </a:xfrm>
          <a:noFill/>
          <a:ln/>
        </p:spPr>
        <p:txBody>
          <a:bodyPr wrap="none" anchor="ctr"/>
          <a:lstStyle/>
          <a:p>
            <a:endParaRPr lang="sl-SI">
              <a:latin typeface="Times New Roman" pitchFamily="18" charset="0"/>
            </a:endParaRPr>
          </a:p>
        </p:txBody>
      </p:sp>
    </p:spTree>
    <p:extLst>
      <p:ext uri="{BB962C8B-B14F-4D97-AF65-F5344CB8AC3E}">
        <p14:creationId xmlns:p14="http://schemas.microsoft.com/office/powerpoint/2010/main" val="92685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spcBef>
                <a:spcPct val="0"/>
              </a:spcBef>
              <a:buClrTx/>
              <a:buSzTx/>
              <a:buFont typeface="Wingdings" panose="05000000000000000000" pitchFamily="2" charset="2"/>
              <a:buNone/>
            </a:pPr>
            <a:fld id="{0FF1586A-E9DA-478D-8D08-A239209B2E19}" type="slidenum">
              <a:rPr lang="sl-SI" altLang="en-US" sz="2400">
                <a:ea typeface="Arial Unicode MS" panose="020B0604020202020204" pitchFamily="34" charset="-128"/>
                <a:cs typeface="Arial Unicode MS" panose="020B0604020202020204" pitchFamily="34" charset="-128"/>
              </a:rPr>
              <a:pPr>
                <a:spcBef>
                  <a:spcPct val="0"/>
                </a:spcBef>
                <a:buClrTx/>
                <a:buSzTx/>
                <a:buFont typeface="Wingdings" panose="05000000000000000000" pitchFamily="2" charset="2"/>
                <a:buNone/>
              </a:pPr>
              <a:t>4</a:t>
            </a:fld>
            <a:endParaRPr lang="sl-SI" altLang="en-US" sz="2400">
              <a:ea typeface="Arial Unicode MS" panose="020B0604020202020204" pitchFamily="34" charset="-128"/>
              <a:cs typeface="Arial Unicode MS" panose="020B0604020202020204" pitchFamily="34" charset="-128"/>
            </a:endParaRPr>
          </a:p>
        </p:txBody>
      </p:sp>
      <p:sp>
        <p:nvSpPr>
          <p:cNvPr id="148483" name="Text Box 1"/>
          <p:cNvSpPr txBox="1">
            <a:spLocks noChangeArrowheads="1"/>
          </p:cNvSpPr>
          <p:nvPr/>
        </p:nvSpPr>
        <p:spPr bwMode="auto">
          <a:xfrm>
            <a:off x="1003300" y="695325"/>
            <a:ext cx="4849813" cy="3427413"/>
          </a:xfrm>
          <a:prstGeom prst="rect">
            <a:avLst/>
          </a:prstGeom>
          <a:solidFill>
            <a:srgbClr val="FFFFFF"/>
          </a:solidFill>
          <a:ln w="9360">
            <a:solidFill>
              <a:srgbClr val="000000"/>
            </a:solidFill>
            <a:miter lim="800000"/>
            <a:headEnd/>
            <a:tailEnd/>
          </a:ln>
        </p:spPr>
        <p:txBody>
          <a:bodyPr wrap="none" lIns="80165" tIns="40083" rIns="80165" bIns="4008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spcBef>
                <a:spcPct val="0"/>
              </a:spcBef>
              <a:buClrTx/>
              <a:buSzTx/>
              <a:buFontTx/>
              <a:buNone/>
            </a:pPr>
            <a:endParaRPr lang="sl-SI" altLang="en-US" sz="2400"/>
          </a:p>
        </p:txBody>
      </p:sp>
      <p:sp>
        <p:nvSpPr>
          <p:cNvPr id="148484" name="Rectangle 2"/>
          <p:cNvSpPr txBox="1">
            <a:spLocks noGrp="1" noChangeArrowheads="1"/>
          </p:cNvSpPr>
          <p:nvPr>
            <p:ph type="body"/>
          </p:nvPr>
        </p:nvSpPr>
        <p:spPr>
          <a:xfrm>
            <a:off x="685800" y="4343400"/>
            <a:ext cx="5478463"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sl-SI" altLang="en-US"/>
          </a:p>
        </p:txBody>
      </p:sp>
    </p:spTree>
    <p:extLst>
      <p:ext uri="{BB962C8B-B14F-4D97-AF65-F5344CB8AC3E}">
        <p14:creationId xmlns:p14="http://schemas.microsoft.com/office/powerpoint/2010/main" val="286068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2"/>
          <p:cNvSpPr>
            <a:spLocks noGrp="1" noChangeArrowheads="1"/>
          </p:cNvSpPr>
          <p:nvPr>
            <p:ph type="sldNum" sz="quarter"/>
          </p:nvPr>
        </p:nvSpPr>
        <p:spPr>
          <a:noFill/>
        </p:spPr>
        <p:txBody>
          <a:bodyPr/>
          <a:lstStyle/>
          <a:p>
            <a:pPr>
              <a:buFont typeface="Wingdings" pitchFamily="2" charset="2"/>
              <a:buNone/>
            </a:pPr>
            <a:fld id="{E32FA6E2-3683-4A26-AA6D-F0B1295703DE}" type="slidenum">
              <a:rPr lang="sl-SI" smtClean="0">
                <a:latin typeface="Times New Roman" pitchFamily="18" charset="0"/>
                <a:ea typeface="Arial Unicode MS" pitchFamily="34" charset="-128"/>
                <a:cs typeface="Arial Unicode MS" pitchFamily="34" charset="-128"/>
              </a:rPr>
              <a:pPr>
                <a:buFont typeface="Wingdings" pitchFamily="2" charset="2"/>
                <a:buNone/>
              </a:pPr>
              <a:t>8</a:t>
            </a:fld>
            <a:endParaRPr lang="sl-SI">
              <a:latin typeface="Times New Roman" pitchFamily="18" charset="0"/>
              <a:ea typeface="Arial Unicode MS" pitchFamily="34" charset="-128"/>
              <a:cs typeface="Arial Unicode MS" pitchFamily="34" charset="-128"/>
            </a:endParaRPr>
          </a:p>
        </p:txBody>
      </p:sp>
      <p:sp>
        <p:nvSpPr>
          <p:cNvPr id="16387" name="Text Box 1"/>
          <p:cNvSpPr txBox="1">
            <a:spLocks noChangeArrowheads="1"/>
          </p:cNvSpPr>
          <p:nvPr/>
        </p:nvSpPr>
        <p:spPr bwMode="auto">
          <a:xfrm>
            <a:off x="1003786" y="739183"/>
            <a:ext cx="4848989" cy="3645387"/>
          </a:xfrm>
          <a:prstGeom prst="rect">
            <a:avLst/>
          </a:prstGeom>
          <a:solidFill>
            <a:srgbClr val="FFFFFF"/>
          </a:solidFill>
          <a:ln w="9360">
            <a:solidFill>
              <a:srgbClr val="000000"/>
            </a:solidFill>
            <a:miter lim="800000"/>
            <a:headEnd/>
            <a:tailEnd/>
          </a:ln>
        </p:spPr>
        <p:txBody>
          <a:bodyPr wrap="none" lIns="83064" tIns="41532" rIns="83064" bIns="41532" anchor="ctr"/>
          <a:lstStyle/>
          <a:p>
            <a:endParaRPr lang="sl-SI"/>
          </a:p>
        </p:txBody>
      </p:sp>
      <p:sp>
        <p:nvSpPr>
          <p:cNvPr id="16388" name="Rectangle 2"/>
          <p:cNvSpPr>
            <a:spLocks noGrp="1" noChangeArrowheads="1"/>
          </p:cNvSpPr>
          <p:nvPr>
            <p:ph type="body"/>
          </p:nvPr>
        </p:nvSpPr>
        <p:spPr>
          <a:xfrm>
            <a:off x="685512" y="4618453"/>
            <a:ext cx="5478335" cy="4367245"/>
          </a:xfrm>
          <a:noFill/>
          <a:ln/>
        </p:spPr>
        <p:txBody>
          <a:bodyPr wrap="none" anchor="ctr"/>
          <a:lstStyle/>
          <a:p>
            <a:endParaRPr lang="sl-SI">
              <a:latin typeface="Times New Roman" pitchFamily="18" charset="0"/>
            </a:endParaRPr>
          </a:p>
        </p:txBody>
      </p:sp>
    </p:spTree>
    <p:extLst>
      <p:ext uri="{BB962C8B-B14F-4D97-AF65-F5344CB8AC3E}">
        <p14:creationId xmlns:p14="http://schemas.microsoft.com/office/powerpoint/2010/main" val="301979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14"/>
          <p:cNvPicPr>
            <a:picLocks noChangeAspect="1" noChangeArrowheads="1"/>
          </p:cNvPicPr>
          <p:nvPr userDrawn="1"/>
        </p:nvPicPr>
        <p:blipFill>
          <a:blip r:embed="rId3" cstate="print"/>
          <a:srcRect/>
          <a:stretch>
            <a:fillRect/>
          </a:stretch>
        </p:blipFill>
        <p:spPr bwMode="auto">
          <a:xfrm>
            <a:off x="0" y="620713"/>
            <a:ext cx="1835150" cy="1239837"/>
          </a:xfrm>
          <a:prstGeom prst="rect">
            <a:avLst/>
          </a:prstGeom>
          <a:noFill/>
          <a:ln w="9525">
            <a:noFill/>
            <a:miter lim="800000"/>
            <a:headEnd/>
            <a:tailEnd/>
          </a:ln>
        </p:spPr>
      </p:pic>
      <p:sp>
        <p:nvSpPr>
          <p:cNvPr id="5122" name="Rectangle 2"/>
          <p:cNvSpPr>
            <a:spLocks noGrp="1" noChangeArrowheads="1"/>
          </p:cNvSpPr>
          <p:nvPr>
            <p:ph type="ctrTitle"/>
          </p:nvPr>
        </p:nvSpPr>
        <p:spPr>
          <a:xfrm>
            <a:off x="1905000" y="1295400"/>
            <a:ext cx="6705600" cy="1143000"/>
          </a:xfrm>
        </p:spPr>
        <p:txBody>
          <a:bodyPr anchor="t"/>
          <a:lstStyle>
            <a:lvl1pPr>
              <a:defRPr sz="3600">
                <a:solidFill>
                  <a:schemeClr val="bg1"/>
                </a:solidFill>
              </a:defRPr>
            </a:lvl1pPr>
          </a:lstStyle>
          <a:p>
            <a:r>
              <a:rPr lang="en-US"/>
              <a:t>Click to edit Master title style</a:t>
            </a:r>
          </a:p>
        </p:txBody>
      </p:sp>
      <p:sp>
        <p:nvSpPr>
          <p:cNvPr id="5131" name="Rectangle 11"/>
          <p:cNvSpPr>
            <a:spLocks noGrp="1" noChangeArrowheads="1"/>
          </p:cNvSpPr>
          <p:nvPr>
            <p:ph type="subTitle" idx="1"/>
          </p:nvPr>
        </p:nvSpPr>
        <p:spPr>
          <a:xfrm>
            <a:off x="1905000" y="2438400"/>
            <a:ext cx="6705600" cy="4191000"/>
          </a:xfrm>
        </p:spPr>
        <p:txBody>
          <a:bodyPr/>
          <a:lstStyle>
            <a:lvl1pPr marL="0" indent="0">
              <a:defRPr sz="24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D61C2B-8A88-408C-83A3-13130BE01C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152400"/>
            <a:ext cx="1847850" cy="6096000"/>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1600200" y="152400"/>
            <a:ext cx="53911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B637EA-DCDE-433E-A261-6D20BE781D9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91400" cy="1081088"/>
          </a:xfrm>
        </p:spPr>
        <p:txBody>
          <a:bodyPr/>
          <a:lstStyle/>
          <a:p>
            <a:r>
              <a:rPr lang="en-US"/>
              <a:t>Click to edit Master title style</a:t>
            </a:r>
            <a:endParaRPr lang="sl-SI"/>
          </a:p>
        </p:txBody>
      </p:sp>
      <p:sp>
        <p:nvSpPr>
          <p:cNvPr id="3" name="Table Placeholder 2"/>
          <p:cNvSpPr>
            <a:spLocks noGrp="1"/>
          </p:cNvSpPr>
          <p:nvPr>
            <p:ph type="tbl" idx="1"/>
          </p:nvPr>
        </p:nvSpPr>
        <p:spPr>
          <a:xfrm>
            <a:off x="1600200" y="1600200"/>
            <a:ext cx="7391400" cy="4648200"/>
          </a:xfrm>
        </p:spPr>
        <p:txBody>
          <a:bodyPr/>
          <a:lstStyle/>
          <a:p>
            <a:pPr lvl="0"/>
            <a:endParaRPr lang="sl-SI"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479B6E-BDE3-4528-B170-897CD817CB5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91400" cy="1081088"/>
          </a:xfrm>
        </p:spPr>
        <p:txBody>
          <a:bodyPr/>
          <a:lstStyle/>
          <a:p>
            <a:r>
              <a:rPr lang="en-US"/>
              <a:t>Click to edit Master title style</a:t>
            </a:r>
            <a:endParaRPr lang="sl-SI"/>
          </a:p>
        </p:txBody>
      </p:sp>
      <p:sp>
        <p:nvSpPr>
          <p:cNvPr id="3" name="Text Placeholder 2"/>
          <p:cNvSpPr>
            <a:spLocks noGrp="1"/>
          </p:cNvSpPr>
          <p:nvPr>
            <p:ph type="body" sz="half" idx="1"/>
          </p:nvPr>
        </p:nvSpPr>
        <p:spPr>
          <a:xfrm>
            <a:off x="1600200" y="1600200"/>
            <a:ext cx="36195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5372100" y="1600200"/>
            <a:ext cx="36195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741C2-F526-43B9-B170-63343B99CA0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91400" cy="1081088"/>
          </a:xfrm>
        </p:spPr>
        <p:txBody>
          <a:bodyPr/>
          <a:lstStyle/>
          <a:p>
            <a:r>
              <a:rPr lang="en-US"/>
              <a:t>Click to edit Master title style</a:t>
            </a:r>
            <a:endParaRPr lang="sl-SI"/>
          </a:p>
        </p:txBody>
      </p:sp>
      <p:sp>
        <p:nvSpPr>
          <p:cNvPr id="3" name="Chart Placeholder 2"/>
          <p:cNvSpPr>
            <a:spLocks noGrp="1"/>
          </p:cNvSpPr>
          <p:nvPr>
            <p:ph type="chart" idx="1"/>
          </p:nvPr>
        </p:nvSpPr>
        <p:spPr>
          <a:xfrm>
            <a:off x="1600200" y="1600200"/>
            <a:ext cx="7391400" cy="4648200"/>
          </a:xfrm>
        </p:spPr>
        <p:txBody>
          <a:bodyPr/>
          <a:lstStyle/>
          <a:p>
            <a:pPr lvl="0"/>
            <a:endParaRPr lang="sl-SI"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D3CAB8-61AA-487C-976A-B5D098FC219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lvl1pPr>
              <a:defRPr sz="2100" baseline="0"/>
            </a:lvl1pPr>
            <a:lvl2pPr>
              <a:buFont typeface="Arial" pitchFamily="34" charset="0"/>
              <a:buChar char="•"/>
              <a:defRPr sz="1900" b="0" i="1" baseline="0"/>
            </a:lvl2pPr>
            <a:lvl3pPr>
              <a:buSzPct val="60000"/>
              <a:buFont typeface="Courier New" pitchFamily="49" charset="0"/>
              <a:buChar char="o"/>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00F811-4A6D-4177-8286-2BD39BD64D3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7CC674-973A-48F5-AF6B-A7AD2EE0AA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1600200" y="1600200"/>
            <a:ext cx="3619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5372100" y="1600200"/>
            <a:ext cx="3619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1456FC-F1E8-4BFB-ABCD-5C578BB96FF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FCA41A-210E-4163-AF9E-7229A5F0713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776357-FC45-436E-B6F8-FC543733CE0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575EDF-98CA-4DB1-BEE3-3A36A43DA1A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BE3C56-4A86-4A16-9A8E-A63CC96DBF5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575D47-55E7-412B-8AD5-1909282873E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152400"/>
            <a:ext cx="7391400" cy="10810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00200" y="1600200"/>
            <a:ext cx="7391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first level style 20pt</a:t>
            </a:r>
          </a:p>
        </p:txBody>
      </p:sp>
      <p:sp>
        <p:nvSpPr>
          <p:cNvPr id="1028" name="Rectangle 4"/>
          <p:cNvSpPr>
            <a:spLocks noGrp="1" noChangeArrowheads="1"/>
          </p:cNvSpPr>
          <p:nvPr>
            <p:ph type="dt" sz="half" idx="2"/>
          </p:nvPr>
        </p:nvSpPr>
        <p:spPr bwMode="auto">
          <a:xfrm>
            <a:off x="16002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8862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0866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latin typeface="Arial" pitchFamily="34" charset="0"/>
              </a:defRPr>
            </a:lvl1pPr>
          </a:lstStyle>
          <a:p>
            <a:pPr>
              <a:defRPr/>
            </a:pPr>
            <a:fld id="{F8C51C29-5189-4E28-9EDB-149EA632BB91}" type="slidenum">
              <a:rPr lang="en-US"/>
              <a:pPr>
                <a:defRPr/>
              </a:pPr>
              <a:t>‹#›</a:t>
            </a:fld>
            <a:endParaRPr lang="en-US" dirty="0"/>
          </a:p>
        </p:txBody>
      </p:sp>
      <p:pic>
        <p:nvPicPr>
          <p:cNvPr id="1031" name="Picture 9"/>
          <p:cNvPicPr>
            <a:picLocks noChangeAspect="1" noChangeArrowheads="1"/>
          </p:cNvPicPr>
          <p:nvPr userDrawn="1"/>
        </p:nvPicPr>
        <p:blipFill>
          <a:blip r:embed="rId17" cstate="print"/>
          <a:srcRect/>
          <a:stretch>
            <a:fillRect/>
          </a:stretch>
        </p:blipFill>
        <p:spPr bwMode="auto">
          <a:xfrm>
            <a:off x="0" y="404813"/>
            <a:ext cx="1223963" cy="827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7"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 id="2147484005" r:id="rId13"/>
    <p:sldLayoutId id="2147484006" r:id="rId14"/>
  </p:sldLayoutIdLst>
  <p:txStyles>
    <p:titleStyle>
      <a:lvl1pPr algn="l" rtl="0" eaLnBrk="0" fontAlgn="base" hangingPunct="0">
        <a:spcBef>
          <a:spcPct val="0"/>
        </a:spcBef>
        <a:spcAft>
          <a:spcPct val="0"/>
        </a:spcAft>
        <a:defRPr sz="3200">
          <a:solidFill>
            <a:srgbClr val="FFFFFF"/>
          </a:solidFill>
          <a:latin typeface="+mj-lt"/>
          <a:ea typeface="+mj-ea"/>
          <a:cs typeface="+mj-cs"/>
        </a:defRPr>
      </a:lvl1pPr>
      <a:lvl2pPr algn="l" rtl="0" eaLnBrk="0" fontAlgn="base" hangingPunct="0">
        <a:spcBef>
          <a:spcPct val="0"/>
        </a:spcBef>
        <a:spcAft>
          <a:spcPct val="0"/>
        </a:spcAft>
        <a:defRPr sz="3200">
          <a:solidFill>
            <a:srgbClr val="FFFFFF"/>
          </a:solidFill>
          <a:latin typeface="Arial" pitchFamily="34" charset="0"/>
        </a:defRPr>
      </a:lvl2pPr>
      <a:lvl3pPr algn="l" rtl="0" eaLnBrk="0" fontAlgn="base" hangingPunct="0">
        <a:spcBef>
          <a:spcPct val="0"/>
        </a:spcBef>
        <a:spcAft>
          <a:spcPct val="0"/>
        </a:spcAft>
        <a:defRPr sz="3200">
          <a:solidFill>
            <a:srgbClr val="FFFFFF"/>
          </a:solidFill>
          <a:latin typeface="Arial" pitchFamily="34" charset="0"/>
        </a:defRPr>
      </a:lvl3pPr>
      <a:lvl4pPr algn="l" rtl="0" eaLnBrk="0" fontAlgn="base" hangingPunct="0">
        <a:spcBef>
          <a:spcPct val="0"/>
        </a:spcBef>
        <a:spcAft>
          <a:spcPct val="0"/>
        </a:spcAft>
        <a:defRPr sz="3200">
          <a:solidFill>
            <a:srgbClr val="FFFFFF"/>
          </a:solidFill>
          <a:latin typeface="Arial" pitchFamily="34" charset="0"/>
        </a:defRPr>
      </a:lvl4pPr>
      <a:lvl5pPr algn="l" rtl="0" eaLnBrk="0" fontAlgn="base" hangingPunct="0">
        <a:spcBef>
          <a:spcPct val="0"/>
        </a:spcBef>
        <a:spcAft>
          <a:spcPct val="0"/>
        </a:spcAft>
        <a:defRPr sz="3200">
          <a:solidFill>
            <a:srgbClr val="FFFFFF"/>
          </a:solidFill>
          <a:latin typeface="Arial" pitchFamily="34" charset="0"/>
        </a:defRPr>
      </a:lvl5pPr>
      <a:lvl6pPr marL="457200" algn="l" rtl="0" eaLnBrk="0" fontAlgn="base" hangingPunct="0">
        <a:spcBef>
          <a:spcPct val="0"/>
        </a:spcBef>
        <a:spcAft>
          <a:spcPct val="0"/>
        </a:spcAft>
        <a:defRPr sz="3200">
          <a:solidFill>
            <a:srgbClr val="FFFFFF"/>
          </a:solidFill>
          <a:latin typeface="Arial" pitchFamily="34" charset="0"/>
        </a:defRPr>
      </a:lvl6pPr>
      <a:lvl7pPr marL="914400" algn="l" rtl="0" eaLnBrk="0" fontAlgn="base" hangingPunct="0">
        <a:spcBef>
          <a:spcPct val="0"/>
        </a:spcBef>
        <a:spcAft>
          <a:spcPct val="0"/>
        </a:spcAft>
        <a:defRPr sz="3200">
          <a:solidFill>
            <a:srgbClr val="FFFFFF"/>
          </a:solidFill>
          <a:latin typeface="Arial" pitchFamily="34" charset="0"/>
        </a:defRPr>
      </a:lvl7pPr>
      <a:lvl8pPr marL="1371600" algn="l" rtl="0" eaLnBrk="0" fontAlgn="base" hangingPunct="0">
        <a:spcBef>
          <a:spcPct val="0"/>
        </a:spcBef>
        <a:spcAft>
          <a:spcPct val="0"/>
        </a:spcAft>
        <a:defRPr sz="3200">
          <a:solidFill>
            <a:srgbClr val="FFFFFF"/>
          </a:solidFill>
          <a:latin typeface="Arial" pitchFamily="34" charset="0"/>
        </a:defRPr>
      </a:lvl8pPr>
      <a:lvl9pPr marL="1828800" algn="l" rtl="0" eaLnBrk="0" fontAlgn="base" hangingPunct="0">
        <a:spcBef>
          <a:spcPct val="0"/>
        </a:spcBef>
        <a:spcAft>
          <a:spcPct val="0"/>
        </a:spcAft>
        <a:defRPr sz="3200">
          <a:solidFill>
            <a:srgbClr val="FFFFFF"/>
          </a:solidFill>
          <a:latin typeface="Arial" pitchFamily="34"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defRPr sz="1400">
          <a:solidFill>
            <a:schemeClr val="tx1"/>
          </a:solidFill>
          <a:latin typeface="+mn-lt"/>
        </a:defRPr>
      </a:lvl6pPr>
      <a:lvl7pPr marL="2971800" indent="-228600" algn="l" rtl="0" eaLnBrk="0" fontAlgn="base" hangingPunct="0">
        <a:spcBef>
          <a:spcPct val="20000"/>
        </a:spcBef>
        <a:spcAft>
          <a:spcPct val="0"/>
        </a:spcAft>
        <a:defRPr sz="1400">
          <a:solidFill>
            <a:schemeClr val="tx1"/>
          </a:solidFill>
          <a:latin typeface="+mn-lt"/>
        </a:defRPr>
      </a:lvl7pPr>
      <a:lvl8pPr marL="3429000" indent="-228600" algn="l" rtl="0" eaLnBrk="0" fontAlgn="base" hangingPunct="0">
        <a:spcBef>
          <a:spcPct val="20000"/>
        </a:spcBef>
        <a:spcAft>
          <a:spcPct val="0"/>
        </a:spcAft>
        <a:defRPr sz="1400">
          <a:solidFill>
            <a:schemeClr val="tx1"/>
          </a:solidFill>
          <a:latin typeface="+mn-lt"/>
        </a:defRPr>
      </a:lvl8pPr>
      <a:lvl9pPr marL="3886200" indent="-228600" algn="l" rtl="0" eaLnBrk="0" fontAlgn="base" hangingPunct="0">
        <a:spcBef>
          <a:spcPct val="20000"/>
        </a:spcBef>
        <a:spcAft>
          <a:spcPct val="0"/>
        </a:spcAft>
        <a:defRPr sz="14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907704" y="1268760"/>
            <a:ext cx="7164796" cy="2340260"/>
          </a:xfrm>
        </p:spPr>
        <p:txBody>
          <a:bodyPr/>
          <a:lstStyle/>
          <a:p>
            <a:r>
              <a:rPr lang="sl-SI" dirty="0"/>
              <a:t>Uporaba </a:t>
            </a:r>
            <a:r>
              <a:rPr lang="sl-SI" dirty="0" err="1"/>
              <a:t>predkomercialnega</a:t>
            </a:r>
            <a:r>
              <a:rPr lang="sl-SI" dirty="0"/>
              <a:t> naročanja (PKN) pri zagotavljanju  inovativnih rešitev v Sloveniji</a:t>
            </a:r>
            <a:endParaRPr lang="en-GB" noProof="0" dirty="0"/>
          </a:p>
        </p:txBody>
      </p:sp>
      <p:sp>
        <p:nvSpPr>
          <p:cNvPr id="5123" name="Rectangle 3"/>
          <p:cNvSpPr>
            <a:spLocks noGrp="1" noChangeArrowheads="1"/>
          </p:cNvSpPr>
          <p:nvPr>
            <p:ph type="subTitle" idx="1"/>
          </p:nvPr>
        </p:nvSpPr>
        <p:spPr>
          <a:xfrm>
            <a:off x="1835696" y="3068960"/>
            <a:ext cx="6768752" cy="2990988"/>
          </a:xfrm>
        </p:spPr>
        <p:txBody>
          <a:bodyPr/>
          <a:lstStyle/>
          <a:p>
            <a:endParaRPr lang="en-GB" noProof="0" dirty="0"/>
          </a:p>
          <a:p>
            <a:endParaRPr lang="sl-SI" dirty="0"/>
          </a:p>
          <a:p>
            <a:endParaRPr lang="sl-SI" dirty="0"/>
          </a:p>
          <a:p>
            <a:pPr>
              <a:buNone/>
            </a:pPr>
            <a:r>
              <a:rPr lang="sl-SI" dirty="0"/>
              <a:t> </a:t>
            </a:r>
            <a:r>
              <a:rPr lang="sl-SI" b="1" dirty="0"/>
              <a:t>PPI2INNOVATE OKROGLA MIZA</a:t>
            </a:r>
            <a:endParaRPr lang="en-GB" b="1" noProof="0" dirty="0"/>
          </a:p>
          <a:p>
            <a:endParaRPr lang="en-GB" noProof="0" dirty="0"/>
          </a:p>
          <a:p>
            <a:endParaRPr lang="en-GB" noProof="0" dirty="0"/>
          </a:p>
          <a:p>
            <a:pPr>
              <a:buNone/>
            </a:pPr>
            <a:r>
              <a:rPr lang="sl-SI" b="1" noProof="0" dirty="0"/>
              <a:t> Prof. dr. Andrej Kovačič</a:t>
            </a:r>
          </a:p>
        </p:txBody>
      </p:sp>
    </p:spTree>
    <p:extLst>
      <p:ext uri="{BB962C8B-B14F-4D97-AF65-F5344CB8AC3E}">
        <p14:creationId xmlns:p14="http://schemas.microsoft.com/office/powerpoint/2010/main" val="1497935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44624"/>
            <a:ext cx="7227912" cy="1188132"/>
          </a:xfrm>
        </p:spPr>
        <p:txBody>
          <a:bodyPr/>
          <a:lstStyle/>
          <a:p>
            <a:r>
              <a:rPr lang="sl-SI" sz="2800" dirty="0"/>
              <a:t>Kako se ne smemo lotevati informatizacije poslovanja: Primer projekta </a:t>
            </a:r>
            <a:r>
              <a:rPr lang="sl-SI" sz="2800" dirty="0" err="1"/>
              <a:t>eZdravje</a:t>
            </a:r>
            <a:r>
              <a:rPr lang="sl-SI" sz="2800" dirty="0"/>
              <a:t> </a:t>
            </a:r>
            <a:r>
              <a:rPr lang="sl-SI" sz="2000" dirty="0"/>
              <a:t>(povzetek nekaterih ugotovitev Računskega sodišča RS, 2013)</a:t>
            </a:r>
          </a:p>
        </p:txBody>
      </p:sp>
      <p:sp>
        <p:nvSpPr>
          <p:cNvPr id="3" name="Rectangle 2"/>
          <p:cNvSpPr/>
          <p:nvPr/>
        </p:nvSpPr>
        <p:spPr>
          <a:xfrm>
            <a:off x="323528" y="1340769"/>
            <a:ext cx="8568952" cy="5613845"/>
          </a:xfrm>
          <a:prstGeom prst="rect">
            <a:avLst/>
          </a:prstGeom>
        </p:spPr>
        <p:txBody>
          <a:bodyPr wrap="square">
            <a:spAutoFit/>
          </a:bodyPr>
          <a:lstStyle/>
          <a:p>
            <a:pPr marL="342900" indent="-342900" algn="l">
              <a:buFont typeface="Wingdings" pitchFamily="2" charset="2"/>
              <a:buChar char="Ø"/>
            </a:pPr>
            <a:r>
              <a:rPr lang="sl-SI" sz="1800" b="0" dirty="0"/>
              <a:t>Projekt ne izhaja iz jasnih strateških opredelitev politike in ciljev naročnika (Ministrstva in vseh deležnikov) – neustrezna koordinacija deležnikov projekta, pasivna vloga menedžmenta in informatikov, neustrezno upoštevanje vloge obstoječega IS ZZZS …</a:t>
            </a:r>
          </a:p>
          <a:p>
            <a:pPr marL="342900" indent="-342900" algn="l">
              <a:buFont typeface="Wingdings" pitchFamily="2" charset="2"/>
              <a:buChar char="Ø"/>
            </a:pPr>
            <a:r>
              <a:rPr lang="sl-SI" sz="1800" b="0" dirty="0"/>
              <a:t>Naročnik nastopa s pozicije moči (zakonodaje), skupaj z deležniki ni pripravljen (sposoben?) opredeliti ter uskladiti skupnih in posamičnih poslovnih in informacijskih potreb ter standardov (podatkov, poslovnih pravil in poslovnih procesov) – slednje opredeljujejo v zdravstvu ustaljeni dobavitelji informacijske opreme?</a:t>
            </a:r>
          </a:p>
          <a:p>
            <a:pPr marL="342900" indent="-342900" algn="l">
              <a:buFont typeface="Wingdings" pitchFamily="2" charset="2"/>
              <a:buChar char="Ø"/>
            </a:pPr>
            <a:r>
              <a:rPr lang="sl-SI" sz="1800" b="0" dirty="0"/>
              <a:t>Odsotnost strateške in procesne ravni načrtovanja skuša na izvedbeni ravni nadomestiti s »</a:t>
            </a:r>
            <a:r>
              <a:rPr lang="sl-SI" sz="1800" b="0" dirty="0" err="1"/>
              <a:t>hrbteničenjem</a:t>
            </a:r>
            <a:r>
              <a:rPr lang="sl-SI" sz="1800" b="0" dirty="0"/>
              <a:t>« oz. lepljenjem oz. tehnološkim povezovanjem raznorodnih programskih rešitev različnih dobaviteljev (različnih tehnoloških ravni in izvora). </a:t>
            </a:r>
          </a:p>
          <a:p>
            <a:pPr marL="342900" indent="-342900" algn="l">
              <a:buFont typeface="Wingdings" pitchFamily="2" charset="2"/>
              <a:buChar char="Ø"/>
            </a:pPr>
            <a:r>
              <a:rPr lang="sl-SI" sz="1800" b="0" dirty="0"/>
              <a:t>Naročnik vztraja pri ustaljenem “izdelčnem” modelu in sistemu javnega naročanja, v katerem »kolobarijo« ustaljeni dobavitelji s svojimi parcialnimi rešitvami. Tveganja za uspešnost projekta, kakovost storitev in financiranje so izrazito na strani naročnika – potrebna (možna?) sprememba sistema javnega naročanja in prehod na “storitveni” model.</a:t>
            </a:r>
          </a:p>
          <a:p>
            <a:pPr marL="342900" indent="-342900" algn="l">
              <a:buFont typeface="Wingdings" pitchFamily="2" charset="2"/>
              <a:buChar char="Ø"/>
            </a:pPr>
            <a:endParaRPr lang="sl-SI" sz="2000" b="0" dirty="0"/>
          </a:p>
        </p:txBody>
      </p:sp>
    </p:spTree>
    <p:extLst>
      <p:ext uri="{BB962C8B-B14F-4D97-AF65-F5344CB8AC3E}">
        <p14:creationId xmlns:p14="http://schemas.microsoft.com/office/powerpoint/2010/main" val="103952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700" y="152400"/>
            <a:ext cx="7119900" cy="972344"/>
          </a:xfrm>
        </p:spPr>
        <p:txBody>
          <a:bodyPr/>
          <a:lstStyle/>
          <a:p>
            <a:r>
              <a:rPr lang="sl-SI" dirty="0"/>
              <a:t>Metodološki okvir informatizacije poslovanja</a:t>
            </a:r>
            <a:endParaRPr lang="en-US" dirty="0"/>
          </a:p>
        </p:txBody>
      </p:sp>
      <p:pic>
        <p:nvPicPr>
          <p:cNvPr id="3" name="Picture 2"/>
          <p:cNvPicPr/>
          <p:nvPr/>
        </p:nvPicPr>
        <p:blipFill>
          <a:blip r:embed="rId2" cstate="print"/>
          <a:srcRect/>
          <a:stretch>
            <a:fillRect/>
          </a:stretch>
        </p:blipFill>
        <p:spPr bwMode="auto">
          <a:xfrm>
            <a:off x="971600" y="1412776"/>
            <a:ext cx="7020780" cy="5220580"/>
          </a:xfrm>
          <a:prstGeom prst="rect">
            <a:avLst/>
          </a:prstGeom>
          <a:noFill/>
        </p:spPr>
      </p:pic>
      <p:sp>
        <p:nvSpPr>
          <p:cNvPr id="4" name="Rectangle 3"/>
          <p:cNvSpPr/>
          <p:nvPr/>
        </p:nvSpPr>
        <p:spPr>
          <a:xfrm>
            <a:off x="7488324" y="6453336"/>
            <a:ext cx="1512168" cy="276999"/>
          </a:xfrm>
          <a:prstGeom prst="rect">
            <a:avLst/>
          </a:prstGeom>
        </p:spPr>
        <p:txBody>
          <a:bodyPr wrap="square">
            <a:spAutoFit/>
          </a:bodyPr>
          <a:lstStyle/>
          <a:p>
            <a:pPr algn="l"/>
            <a:r>
              <a:rPr lang="sl-SI" sz="1200" b="0" dirty="0"/>
              <a:t>Vir: Kovačič, 2013</a:t>
            </a:r>
            <a:endParaRPr 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pPr>
              <a:buFont typeface="Wingdings" pitchFamily="2" charset="2"/>
              <a:buNone/>
            </a:pPr>
            <a:fld id="{E87B102C-8229-4AEE-8EEA-A9FBCAF04858}" type="slidenum">
              <a:rPr lang="sl-SI" smtClean="0">
                <a:latin typeface="Times New Roman" pitchFamily="18" charset="0"/>
                <a:ea typeface="Arial Unicode MS" pitchFamily="34" charset="-128"/>
                <a:cs typeface="Arial Unicode MS" pitchFamily="34" charset="-128"/>
              </a:rPr>
              <a:pPr>
                <a:buFont typeface="Wingdings" pitchFamily="2" charset="2"/>
                <a:buNone/>
              </a:pPr>
              <a:t>2</a:t>
            </a:fld>
            <a:endParaRPr lang="sl-SI">
              <a:latin typeface="Times New Roman" pitchFamily="18" charset="0"/>
              <a:ea typeface="Arial Unicode MS" pitchFamily="34" charset="-128"/>
              <a:cs typeface="Arial Unicode MS" pitchFamily="34" charset="-128"/>
            </a:endParaRPr>
          </a:p>
        </p:txBody>
      </p:sp>
      <p:sp>
        <p:nvSpPr>
          <p:cNvPr id="9220" name="Text Box 2"/>
          <p:cNvSpPr txBox="1">
            <a:spLocks noChangeArrowheads="1"/>
          </p:cNvSpPr>
          <p:nvPr/>
        </p:nvSpPr>
        <p:spPr bwMode="auto">
          <a:xfrm>
            <a:off x="71500" y="1304764"/>
            <a:ext cx="8964996" cy="5317374"/>
          </a:xfrm>
          <a:prstGeom prst="rect">
            <a:avLst/>
          </a:prstGeom>
          <a:noFill/>
          <a:ln w="9525">
            <a:noFill/>
            <a:round/>
            <a:headEnd/>
            <a:tailEnd/>
          </a:ln>
        </p:spPr>
        <p:txBody>
          <a:bodyPr lIns="81639" tIns="40820" rIns="81639" bIns="40820"/>
          <a:lstStyle/>
          <a:p>
            <a:pPr algn="l">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dirty="0"/>
              <a:t>Kako naročamo?</a:t>
            </a:r>
            <a:endParaRPr lang="sl-SI" sz="2000" b="0" dirty="0"/>
          </a:p>
          <a:p>
            <a:pPr marL="311045" indent="-311045" algn="just">
              <a:lnSpc>
                <a:spcPct val="81000"/>
              </a:lnSpc>
              <a:buFont typeface="Wingdings" pitchFamily="2" charset="2"/>
              <a:buChar char="Ø"/>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b="0" dirty="0"/>
              <a:t>pristop javnega naročanja, ki temelji na vnaprejšnjem opredeljevanju potreb oz. funkcionalnih specifikacij (angl. </a:t>
            </a:r>
            <a:r>
              <a:rPr lang="sl-SI" sz="2000" b="0" dirty="0" err="1"/>
              <a:t>Functional</a:t>
            </a:r>
            <a:r>
              <a:rPr lang="sl-SI" sz="2000" b="0" dirty="0"/>
              <a:t> </a:t>
            </a:r>
            <a:r>
              <a:rPr lang="sl-SI" sz="2000" b="0" dirty="0" err="1"/>
              <a:t>or</a:t>
            </a:r>
            <a:r>
              <a:rPr lang="sl-SI" sz="2000" b="0" dirty="0"/>
              <a:t> </a:t>
            </a:r>
            <a:r>
              <a:rPr lang="sl-SI" sz="2000" b="0" dirty="0" err="1"/>
              <a:t>Performance</a:t>
            </a:r>
            <a:r>
              <a:rPr lang="sl-SI" sz="2000" b="0" dirty="0"/>
              <a:t> </a:t>
            </a:r>
            <a:r>
              <a:rPr lang="sl-SI" sz="2000" b="0" dirty="0" err="1"/>
              <a:t>Based</a:t>
            </a:r>
            <a:r>
              <a:rPr lang="sl-SI" sz="2000" b="0" dirty="0"/>
              <a:t> </a:t>
            </a:r>
            <a:r>
              <a:rPr lang="sl-SI" sz="2000" b="0" dirty="0" err="1"/>
              <a:t>Specifications</a:t>
            </a:r>
            <a:r>
              <a:rPr lang="sl-SI" sz="2000" b="0" dirty="0"/>
              <a:t>) </a:t>
            </a:r>
          </a:p>
          <a:p>
            <a:pPr marL="311045" indent="-311045" algn="just">
              <a:lnSpc>
                <a:spcPct val="81000"/>
              </a:lnSpc>
              <a:buFont typeface="Wingdings" pitchFamily="2" charset="2"/>
              <a:buChar char="Ø"/>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b="0" dirty="0"/>
              <a:t>pristop naročanja s predhodnim (konkurenčnim) dialogom (angl. </a:t>
            </a:r>
            <a:r>
              <a:rPr lang="sl-SI" sz="2000" b="0" dirty="0" err="1"/>
              <a:t>Competitive</a:t>
            </a:r>
            <a:r>
              <a:rPr lang="sl-SI" sz="2000" b="0" dirty="0"/>
              <a:t> </a:t>
            </a:r>
            <a:r>
              <a:rPr lang="sl-SI" sz="2000" b="0" dirty="0" err="1"/>
              <a:t>dialogue</a:t>
            </a:r>
            <a:r>
              <a:rPr lang="sl-SI" sz="2000" b="0" dirty="0"/>
              <a:t>)</a:t>
            </a:r>
          </a:p>
          <a:p>
            <a:pPr marL="311045" indent="-311045" algn="just">
              <a:lnSpc>
                <a:spcPct val="81000"/>
              </a:lnSpc>
              <a:buFont typeface="Wingdings" pitchFamily="2" charset="2"/>
              <a:buChar char="Ø"/>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b="0" dirty="0" err="1"/>
              <a:t>Predkomercialno</a:t>
            </a:r>
            <a:r>
              <a:rPr lang="sl-SI" sz="2000" b="0" dirty="0"/>
              <a:t> naročanje (PKN)? Ne, in zakaj ne?</a:t>
            </a:r>
            <a:r>
              <a:rPr lang="sl-SI" sz="2000" dirty="0"/>
              <a:t> </a:t>
            </a:r>
          </a:p>
          <a:p>
            <a:pPr algn="l">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sl-SI" sz="2000" dirty="0"/>
          </a:p>
          <a:p>
            <a:pPr algn="l">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dirty="0"/>
              <a:t>Kakšno naročanje potrebujemo?</a:t>
            </a:r>
          </a:p>
          <a:p>
            <a:pPr algn="just">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b="0" dirty="0"/>
              <a:t>Projekti, ki jih naročamo so v svojem bistvu pretežno inovativni, mnogokrat raziskovalni, vedno pa razvojno naravnani. Potrebujemo pristop (inovativno, tehnološko naročanje), ki bo uspešen, saj naročamo proizvod (izdelek ali storitev), ki trenutno še ne obstaja, ki pa bi bil lahko razvit skozi proces R&amp;R ali skozi inovacijo v za naročnika sprejemljivem času (prirejeno po: </a:t>
            </a:r>
            <a:r>
              <a:rPr lang="sl-SI" sz="2000" b="0" dirty="0" err="1"/>
              <a:t>Edquist</a:t>
            </a:r>
            <a:r>
              <a:rPr lang="sl-SI" sz="2000" b="0" dirty="0"/>
              <a:t> et </a:t>
            </a:r>
            <a:r>
              <a:rPr lang="sl-SI" sz="2000" b="0" dirty="0" err="1"/>
              <a:t>al</a:t>
            </a:r>
            <a:r>
              <a:rPr lang="sl-SI" sz="2000" b="0" dirty="0"/>
              <a:t>., 2000); in, ki mora ustrezati zahtevam, še bolje pa potrebam naročnika.</a:t>
            </a:r>
            <a:endParaRPr lang="en-GB" sz="2000" b="0" dirty="0"/>
          </a:p>
          <a:p>
            <a:pPr algn="l">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sl-SI" sz="2000" dirty="0"/>
          </a:p>
          <a:p>
            <a:pPr algn="just">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sl-SI" sz="2000" dirty="0"/>
              <a:t>Delež uspešnih projektov </a:t>
            </a:r>
            <a:r>
              <a:rPr lang="sl-SI" sz="2000" b="0" dirty="0"/>
              <a:t>zagotavljanja rešitev/storitev v našem javnem sektorju  (ki ne zamujajo, ne presegajo predvidena proračunska sredstva in so vsebinsko skladni z načrtovanimi cilji) ?</a:t>
            </a:r>
          </a:p>
          <a:p>
            <a:pPr marL="311045" indent="-311045" algn="l">
              <a:lnSpc>
                <a:spcPct val="81000"/>
              </a:lnSpc>
              <a:buFont typeface="Wingdings" pitchFamily="2" charset="2"/>
              <a:buChar char="Ø"/>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sl-SI" sz="1800" b="0" dirty="0"/>
          </a:p>
          <a:p>
            <a:pPr algn="l" hangingPunct="1">
              <a:buClr>
                <a:srgbClr val="17375E"/>
              </a:buCl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sz="1800" b="0" dirty="0"/>
          </a:p>
          <a:p>
            <a:pPr>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sl-SI" sz="1800" dirty="0"/>
          </a:p>
          <a:p>
            <a:pPr>
              <a:lnSpc>
                <a:spcPct val="81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endParaRPr lang="en-GB" sz="1400" dirty="0">
              <a:solidFill>
                <a:srgbClr val="333333"/>
              </a:solidFill>
            </a:endParaRPr>
          </a:p>
        </p:txBody>
      </p:sp>
      <p:sp>
        <p:nvSpPr>
          <p:cNvPr id="4101" name="Text Box 3"/>
          <p:cNvSpPr txBox="1">
            <a:spLocks noChangeArrowheads="1"/>
          </p:cNvSpPr>
          <p:nvPr/>
        </p:nvSpPr>
        <p:spPr bwMode="auto">
          <a:xfrm>
            <a:off x="1691679" y="162782"/>
            <a:ext cx="7002523" cy="900095"/>
          </a:xfrm>
          <a:prstGeom prst="rect">
            <a:avLst/>
          </a:prstGeom>
          <a:noFill/>
          <a:ln w="9525">
            <a:noFill/>
            <a:round/>
            <a:headEnd/>
            <a:tailEnd/>
          </a:ln>
        </p:spPr>
        <p:txBody>
          <a:bodyPr lIns="81639" tIns="42452" rIns="81639" bIns="42452" anchor="ctr"/>
          <a:lstStyle/>
          <a:p>
            <a:pPr algn="l" hangingPunct="1">
              <a:buClr>
                <a:srgbClr val="17375E"/>
              </a:buCl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sl-SI" sz="2800" b="0" dirty="0">
                <a:solidFill>
                  <a:schemeClr val="bg1"/>
                </a:solidFill>
              </a:rPr>
              <a:t>Težave „inovativnega“ naročanja v javnem, pa tudi v zasebnem sektorju </a:t>
            </a:r>
            <a:endParaRPr lang="en-GB" sz="2800" b="0"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55676" y="188640"/>
            <a:ext cx="7488324" cy="900100"/>
          </a:xfrm>
        </p:spPr>
        <p:txBody>
          <a:bodyPr/>
          <a:lstStyle/>
          <a:p>
            <a:r>
              <a:rPr lang="sl-SI" sz="2800" dirty="0"/>
              <a:t>Model javnega naročanja IT rešitev v Sloveniji</a:t>
            </a:r>
            <a:r>
              <a:rPr lang="sl-SI" sz="2500" b="1" dirty="0"/>
              <a:t> </a:t>
            </a:r>
            <a:r>
              <a:rPr lang="sl-SI" sz="2000" dirty="0"/>
              <a:t>(zagotavljanje informacijskih storitev v javnem sektorju)</a:t>
            </a:r>
          </a:p>
        </p:txBody>
      </p:sp>
      <p:pic>
        <p:nvPicPr>
          <p:cNvPr id="43" name="Picture 42"/>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48780"/>
            <a:ext cx="7128792" cy="4644516"/>
          </a:xfrm>
          <a:prstGeom prst="rect">
            <a:avLst/>
          </a:prstGeom>
          <a:noFill/>
          <a:ln>
            <a:noFill/>
          </a:ln>
        </p:spPr>
      </p:pic>
      <p:sp>
        <p:nvSpPr>
          <p:cNvPr id="3" name="TextBox 2"/>
          <p:cNvSpPr txBox="1"/>
          <p:nvPr/>
        </p:nvSpPr>
        <p:spPr>
          <a:xfrm>
            <a:off x="5976156" y="6345324"/>
            <a:ext cx="2700300" cy="246221"/>
          </a:xfrm>
          <a:prstGeom prst="rect">
            <a:avLst/>
          </a:prstGeom>
          <a:noFill/>
        </p:spPr>
        <p:txBody>
          <a:bodyPr wrap="square" rtlCol="0">
            <a:spAutoFit/>
          </a:bodyPr>
          <a:lstStyle/>
          <a:p>
            <a:r>
              <a:rPr lang="sl-SI" sz="1000" dirty="0"/>
              <a:t>Vir: Ministrstvo za javno upravo, 2017</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2"/>
          <p:cNvSpPr txBox="1">
            <a:spLocks noChangeArrowheads="1"/>
          </p:cNvSpPr>
          <p:nvPr/>
        </p:nvSpPr>
        <p:spPr bwMode="auto">
          <a:xfrm>
            <a:off x="179512" y="1520788"/>
            <a:ext cx="8748972" cy="5040560"/>
          </a:xfrm>
          <a:prstGeom prst="rect">
            <a:avLst/>
          </a:prstGeom>
          <a:noFill/>
          <a:ln w="9525">
            <a:noFill/>
            <a:round/>
            <a:headEnd/>
            <a:tailEnd/>
          </a:ln>
        </p:spPr>
        <p:txBody>
          <a:bodyPr lIns="78944" tIns="39472" rIns="78944" bIns="39472"/>
          <a:lstStyle/>
          <a:p>
            <a:pPr algn="l">
              <a:lnSpc>
                <a:spcPct val="81000"/>
              </a:lnSpc>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r>
              <a:rPr lang="sl-SI" sz="2000" dirty="0"/>
              <a:t>Kdaj in zakaj PKN?</a:t>
            </a:r>
          </a:p>
          <a:p>
            <a:pPr algn="l">
              <a:lnSpc>
                <a:spcPct val="81000"/>
              </a:lnSpc>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endParaRPr lang="sl-SI" sz="1754" b="0" i="1" dirty="0"/>
          </a:p>
          <a:p>
            <a:pPr marL="300766" indent="-300766" algn="just">
              <a:lnSpc>
                <a:spcPct val="81000"/>
              </a:lnSpc>
              <a:buFont typeface="Wingdings" pitchFamily="2" charset="2"/>
              <a:buChar char="Ø"/>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r>
              <a:rPr lang="sl-SI" sz="2000" b="0" dirty="0"/>
              <a:t>ko so naše potrebe tehnološko zahtevnejše in naprednejše od tistega, kar lahko ponudi trg, ko na trgu ni ustreznih rešitev, ali pa imajo obstoječe rešitve pomanjkljivosti, ki zahtevajo nove R&amp;R (inovativne rešitve)</a:t>
            </a:r>
          </a:p>
          <a:p>
            <a:pPr marL="300766" indent="-300766" algn="just">
              <a:lnSpc>
                <a:spcPct val="81000"/>
              </a:lnSpc>
              <a:buFont typeface="Wingdings" pitchFamily="2" charset="2"/>
              <a:buChar char="Ø"/>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r>
              <a:rPr lang="sl-SI" sz="2000" b="0" dirty="0"/>
              <a:t>jasno ločevanje med </a:t>
            </a:r>
            <a:r>
              <a:rPr lang="sl-SI" sz="2000" b="0" dirty="0" err="1"/>
              <a:t>predkomercialno</a:t>
            </a:r>
            <a:r>
              <a:rPr lang="sl-SI" sz="2000" b="0" dirty="0"/>
              <a:t> fazo R&amp;R in uvajanjem komercialnih končnih proizvodov, nastalih na podlagi R&amp;R, omogoča javnim naročnikom, da izločijo tehnološka tveganja R&amp;R, predno nabavijo in uvedejo novo inovativno rešitev/storitev</a:t>
            </a:r>
          </a:p>
          <a:p>
            <a:pPr marL="300766" indent="-300766" algn="just">
              <a:lnSpc>
                <a:spcPct val="81000"/>
              </a:lnSpc>
              <a:buFont typeface="Wingdings" pitchFamily="2" charset="2"/>
              <a:buChar char="Ø"/>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r>
              <a:rPr lang="sl-SI" sz="2000" b="0" dirty="0"/>
              <a:t>ocena uspešnosti delujočih prototipov v resnično delujočem naročniškem okolju javnim naročnikom omogoča, da razvoj proizvodov že v fazi načrtovanja uskladijo glede na svoje prioritete in na nastajajoče standarde </a:t>
            </a:r>
          </a:p>
          <a:p>
            <a:pPr marL="300766" indent="-300766" algn="just">
              <a:lnSpc>
                <a:spcPct val="81000"/>
              </a:lnSpc>
              <a:buFont typeface="Wingdings" pitchFamily="2" charset="2"/>
              <a:buChar char="Ø"/>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r>
              <a:rPr lang="sl-SI" sz="2000" b="0" dirty="0"/>
              <a:t>delitev tveganja in koristi ob tržnih pogojih, v razmerah medsebojne konkurence; s tako razporeditvijo tveganja in koristi R&amp;R med javne naročnike in dobavitelje, da se spodbujata širša komercializacija in uvajanje rezultatov R&amp;R, se skrajša čas od zasnove do uvedbe na trg, kar javnemu sektorju omogoči, da hitreje uvaja inovacije, dobaviteljem pa prednost na trgu</a:t>
            </a:r>
          </a:p>
          <a:p>
            <a:pPr algn="l">
              <a:lnSpc>
                <a:spcPct val="81000"/>
              </a:lnSpc>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endParaRPr lang="sl-SI" sz="1754" b="0" dirty="0"/>
          </a:p>
          <a:p>
            <a:pPr algn="l">
              <a:lnSpc>
                <a:spcPct val="81000"/>
              </a:lnSpc>
              <a:tabLst>
                <a:tab pos="0" algn="l"/>
                <a:tab pos="392666" algn="l"/>
                <a:tab pos="786726" algn="l"/>
                <a:tab pos="1180784" algn="l"/>
                <a:tab pos="1574844" algn="l"/>
                <a:tab pos="1968903" algn="l"/>
                <a:tab pos="2362962" algn="l"/>
                <a:tab pos="2757021" algn="l"/>
                <a:tab pos="3151080" algn="l"/>
                <a:tab pos="3545139" algn="l"/>
                <a:tab pos="3939198" algn="l"/>
                <a:tab pos="4333256" algn="l"/>
                <a:tab pos="4727316" algn="l"/>
                <a:tab pos="5121374" algn="l"/>
                <a:tab pos="5515434" algn="l"/>
                <a:tab pos="5909492" algn="l"/>
                <a:tab pos="6303552" algn="l"/>
                <a:tab pos="6697611" algn="l"/>
                <a:tab pos="7091670" algn="l"/>
                <a:tab pos="7485729" algn="l"/>
                <a:tab pos="7879788" algn="l"/>
              </a:tabLst>
              <a:defRPr/>
            </a:pPr>
            <a:endParaRPr lang="sl-SI" sz="1754" b="0" dirty="0"/>
          </a:p>
        </p:txBody>
      </p:sp>
      <p:sp>
        <p:nvSpPr>
          <p:cNvPr id="147461" name="Text Box 3"/>
          <p:cNvSpPr txBox="1">
            <a:spLocks noChangeArrowheads="1"/>
          </p:cNvSpPr>
          <p:nvPr/>
        </p:nvSpPr>
        <p:spPr bwMode="auto">
          <a:xfrm>
            <a:off x="1727684" y="188640"/>
            <a:ext cx="7071327" cy="830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78944" tIns="41051" rIns="78944" bIns="41051" anchor="ctr"/>
          <a:lstStyle>
            <a:lvl1pPr>
              <a:spcBef>
                <a:spcPct val="20000"/>
              </a:spcBef>
              <a:buClr>
                <a:schemeClr val="tx2"/>
              </a:buClr>
              <a:buSzPct val="75000"/>
              <a:buFont typeface="Monotype Sorts" pitchFamily="2" charset="2"/>
              <a:buChar char="n"/>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3200">
                <a:solidFill>
                  <a:schemeClr val="tx1"/>
                </a:solidFill>
                <a:latin typeface="Arial" panose="020B0604020202020204" pitchFamily="34" charset="0"/>
              </a:defRPr>
            </a:lvl1pPr>
            <a:lvl2pPr marL="742950" indent="-285750">
              <a:spcBef>
                <a:spcPct val="20000"/>
              </a:spcBef>
              <a:buClr>
                <a:schemeClr val="folHlink"/>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800">
                <a:solidFill>
                  <a:schemeClr val="tx1"/>
                </a:solidFill>
                <a:latin typeface="Arial" panose="020B0604020202020204" pitchFamily="34" charset="0"/>
              </a:defRPr>
            </a:lvl2pPr>
            <a:lvl3pPr marL="1143000" indent="-228600">
              <a:spcBef>
                <a:spcPct val="20000"/>
              </a:spcBef>
              <a:buClr>
                <a:schemeClr val="tx2"/>
              </a:buClr>
              <a:buSzPct val="75000"/>
              <a:buFont typeface="Monotype Sorts" pitchFamily="2" charset="2"/>
              <a:buChar char="&lt;"/>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400">
                <a:solidFill>
                  <a:schemeClr val="tx1"/>
                </a:solidFill>
                <a:latin typeface="Arial" panose="020B0604020202020204" pitchFamily="34" charset="0"/>
              </a:defRPr>
            </a:lvl3pPr>
            <a:lvl4pPr marL="1600200" indent="-228600">
              <a:spcBef>
                <a:spcPct val="20000"/>
              </a:spcBef>
              <a:buClr>
                <a:schemeClr val="folHlink"/>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4pPr>
            <a:lvl5pPr marL="2057400" indent="-228600">
              <a:spcBef>
                <a:spcPct val="20000"/>
              </a:spcBef>
              <a:buClr>
                <a:schemeClr val="tx1"/>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100000"/>
              <a:buChar char="–"/>
              <a:tabLst>
                <a:tab pos="0" algn="l"/>
                <a:tab pos="425450" algn="l"/>
                <a:tab pos="850900" algn="l"/>
                <a:tab pos="1277938" algn="l"/>
                <a:tab pos="1704975" algn="l"/>
                <a:tab pos="2132013" algn="l"/>
                <a:tab pos="2559050" algn="l"/>
                <a:tab pos="2986088" algn="l"/>
                <a:tab pos="3413125" algn="l"/>
                <a:tab pos="3840163" algn="l"/>
                <a:tab pos="4267200" algn="l"/>
                <a:tab pos="4694238" algn="l"/>
                <a:tab pos="5121275" algn="l"/>
                <a:tab pos="5548313" algn="l"/>
                <a:tab pos="5975350" algn="l"/>
                <a:tab pos="6402388" algn="l"/>
                <a:tab pos="6829425" algn="l"/>
                <a:tab pos="7256463" algn="l"/>
                <a:tab pos="7683500" algn="l"/>
                <a:tab pos="8110538" algn="l"/>
                <a:tab pos="8537575" algn="l"/>
              </a:tabLst>
              <a:defRPr sz="2000">
                <a:solidFill>
                  <a:schemeClr val="tx1"/>
                </a:solidFill>
                <a:latin typeface="Arial" panose="020B0604020202020204" pitchFamily="34" charset="0"/>
              </a:defRPr>
            </a:lvl9pPr>
          </a:lstStyle>
          <a:p>
            <a:pPr algn="l" hangingPunct="1">
              <a:spcBef>
                <a:spcPct val="0"/>
              </a:spcBef>
              <a:buClr>
                <a:srgbClr val="17375E"/>
              </a:buClr>
              <a:buSzTx/>
              <a:buFontTx/>
              <a:buNone/>
            </a:pPr>
            <a:r>
              <a:rPr lang="sl-SI" altLang="en-US" sz="2800" b="0" dirty="0" err="1">
                <a:solidFill>
                  <a:schemeClr val="bg1"/>
                </a:solidFill>
                <a:latin typeface="+mn-lt"/>
              </a:rPr>
              <a:t>Predkomercialno</a:t>
            </a:r>
            <a:r>
              <a:rPr lang="sl-SI" altLang="en-US" sz="2800" b="0" dirty="0">
                <a:solidFill>
                  <a:schemeClr val="bg1"/>
                </a:solidFill>
                <a:latin typeface="+mn-lt"/>
              </a:rPr>
              <a:t> naročanje (PKN) (</a:t>
            </a:r>
            <a:r>
              <a:rPr lang="sl-SI" altLang="en-US" sz="2800" b="0" dirty="0" err="1">
                <a:solidFill>
                  <a:schemeClr val="bg1"/>
                </a:solidFill>
                <a:latin typeface="+mn-lt"/>
              </a:rPr>
              <a:t>angl</a:t>
            </a:r>
            <a:r>
              <a:rPr lang="sl-SI" altLang="en-US" sz="2800" b="0" dirty="0">
                <a:solidFill>
                  <a:schemeClr val="bg1"/>
                </a:solidFill>
                <a:latin typeface="+mn-lt"/>
              </a:rPr>
              <a:t>: </a:t>
            </a:r>
            <a:r>
              <a:rPr lang="sl-SI" altLang="en-US" sz="2800" b="0" dirty="0" err="1">
                <a:solidFill>
                  <a:schemeClr val="bg1"/>
                </a:solidFill>
                <a:latin typeface="+mn-lt"/>
              </a:rPr>
              <a:t>Pre-commercial</a:t>
            </a:r>
            <a:r>
              <a:rPr lang="sl-SI" altLang="en-US" sz="2800" b="0" dirty="0">
                <a:solidFill>
                  <a:schemeClr val="bg1"/>
                </a:solidFill>
                <a:latin typeface="+mn-lt"/>
              </a:rPr>
              <a:t> </a:t>
            </a:r>
            <a:r>
              <a:rPr lang="sl-SI" altLang="en-US" sz="2800" b="0" dirty="0" err="1">
                <a:solidFill>
                  <a:schemeClr val="bg1"/>
                </a:solidFill>
                <a:latin typeface="+mn-lt"/>
              </a:rPr>
              <a:t>Procurement</a:t>
            </a:r>
            <a:r>
              <a:rPr lang="sl-SI" altLang="en-US" sz="2800" b="0" dirty="0">
                <a:solidFill>
                  <a:schemeClr val="bg1"/>
                </a:solidFill>
                <a:latin typeface="+mn-lt"/>
              </a:rPr>
              <a:t>)</a:t>
            </a:r>
            <a:endParaRPr lang="en-GB" altLang="en-US" sz="2800" b="0" dirty="0">
              <a:solidFill>
                <a:schemeClr val="bg1"/>
              </a:solidFill>
              <a:latin typeface="+mn-lt"/>
            </a:endParaRPr>
          </a:p>
        </p:txBody>
      </p:sp>
    </p:spTree>
    <p:extLst>
      <p:ext uri="{BB962C8B-B14F-4D97-AF65-F5344CB8AC3E}">
        <p14:creationId xmlns:p14="http://schemas.microsoft.com/office/powerpoint/2010/main" val="2403739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1698110" y="116632"/>
            <a:ext cx="7338386" cy="864096"/>
          </a:xfrm>
        </p:spPr>
        <p:txBody>
          <a:bodyPr/>
          <a:lstStyle/>
          <a:p>
            <a:r>
              <a:rPr lang="sl-SI" altLang="en-US" sz="2800" dirty="0"/>
              <a:t>Postopek </a:t>
            </a:r>
            <a:r>
              <a:rPr lang="sl-SI" altLang="en-US" sz="2800" dirty="0" err="1"/>
              <a:t>predkomercialnega</a:t>
            </a:r>
            <a:r>
              <a:rPr lang="sl-SI" altLang="en-US" sz="2800" dirty="0"/>
              <a:t> naročanja  (PKN) po fazah</a:t>
            </a:r>
          </a:p>
        </p:txBody>
      </p:sp>
      <p:pic>
        <p:nvPicPr>
          <p:cNvPr id="1495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997" y="1301415"/>
            <a:ext cx="6544375" cy="5279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20072" y="6381328"/>
            <a:ext cx="3852428" cy="276999"/>
          </a:xfrm>
          <a:prstGeom prst="rect">
            <a:avLst/>
          </a:prstGeom>
          <a:noFill/>
        </p:spPr>
        <p:txBody>
          <a:bodyPr wrap="square" rtlCol="0">
            <a:spAutoFit/>
          </a:bodyPr>
          <a:lstStyle/>
          <a:p>
            <a:r>
              <a:rPr lang="sl-SI" sz="1200" b="0" dirty="0"/>
              <a:t>Vir: </a:t>
            </a:r>
            <a:r>
              <a:rPr lang="sl-SI" sz="1200" b="0" dirty="0" err="1"/>
              <a:t>Commission</a:t>
            </a:r>
            <a:r>
              <a:rPr lang="sl-SI" sz="1200" b="0" dirty="0"/>
              <a:t> </a:t>
            </a:r>
            <a:r>
              <a:rPr lang="sl-SI" sz="1200" b="0" dirty="0" err="1"/>
              <a:t>of</a:t>
            </a:r>
            <a:r>
              <a:rPr lang="sl-SI" sz="1200" b="0" dirty="0"/>
              <a:t> </a:t>
            </a:r>
            <a:r>
              <a:rPr lang="sl-SI" sz="1200" b="0" dirty="0" err="1"/>
              <a:t>the</a:t>
            </a:r>
            <a:r>
              <a:rPr lang="sl-SI" sz="1200" b="0" dirty="0"/>
              <a:t> </a:t>
            </a:r>
            <a:r>
              <a:rPr lang="sl-SI" sz="1200" b="0" dirty="0" err="1"/>
              <a:t>European</a:t>
            </a:r>
            <a:r>
              <a:rPr lang="sl-SI" sz="1200" b="0" dirty="0"/>
              <a:t> </a:t>
            </a:r>
            <a:r>
              <a:rPr lang="sl-SI" sz="1200" b="0" dirty="0" err="1"/>
              <a:t>communities</a:t>
            </a:r>
            <a:r>
              <a:rPr lang="sl-SI" sz="1200" b="0" dirty="0"/>
              <a:t>, 2007</a:t>
            </a:r>
            <a:endParaRPr lang="en-US" sz="1200" b="0" dirty="0"/>
          </a:p>
        </p:txBody>
      </p:sp>
    </p:spTree>
    <p:extLst>
      <p:ext uri="{BB962C8B-B14F-4D97-AF65-F5344CB8AC3E}">
        <p14:creationId xmlns:p14="http://schemas.microsoft.com/office/powerpoint/2010/main" val="414558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52400"/>
            <a:ext cx="7380312" cy="756320"/>
          </a:xfrm>
        </p:spPr>
        <p:txBody>
          <a:bodyPr/>
          <a:lstStyle/>
          <a:p>
            <a:r>
              <a:rPr lang="sl-SI" sz="2800" dirty="0"/>
              <a:t>Pregled stanja implementacije PKN v Evropi </a:t>
            </a:r>
            <a:endParaRPr lang="en-US" sz="2800"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00250"/>
            <a:ext cx="7416824" cy="4093046"/>
          </a:xfrm>
          <a:prstGeom prst="rect">
            <a:avLst/>
          </a:prstGeom>
          <a:noFill/>
          <a:ln>
            <a:noFill/>
          </a:ln>
        </p:spPr>
      </p:pic>
      <p:sp>
        <p:nvSpPr>
          <p:cNvPr id="4" name="TextBox 3"/>
          <p:cNvSpPr txBox="1"/>
          <p:nvPr/>
        </p:nvSpPr>
        <p:spPr>
          <a:xfrm>
            <a:off x="5040052" y="5625244"/>
            <a:ext cx="3492388" cy="276999"/>
          </a:xfrm>
          <a:prstGeom prst="rect">
            <a:avLst/>
          </a:prstGeom>
          <a:noFill/>
        </p:spPr>
        <p:txBody>
          <a:bodyPr wrap="square" rtlCol="0">
            <a:spAutoFit/>
          </a:bodyPr>
          <a:lstStyle/>
          <a:p>
            <a:r>
              <a:rPr lang="sl-SI" sz="1200" b="0" dirty="0"/>
              <a:t>Vir: </a:t>
            </a:r>
            <a:r>
              <a:rPr lang="sl-SI" sz="1200" b="0" dirty="0" err="1"/>
              <a:t>European</a:t>
            </a:r>
            <a:r>
              <a:rPr lang="sl-SI" sz="1200" b="0" dirty="0"/>
              <a:t> </a:t>
            </a:r>
            <a:r>
              <a:rPr lang="sl-SI" sz="1200" b="0" dirty="0" err="1"/>
              <a:t>Commission</a:t>
            </a:r>
            <a:r>
              <a:rPr lang="sl-SI" sz="1200" b="0" dirty="0"/>
              <a:t>, 2015</a:t>
            </a:r>
            <a:endParaRPr lang="en-US" sz="1200" b="0" dirty="0"/>
          </a:p>
        </p:txBody>
      </p:sp>
    </p:spTree>
    <p:extLst>
      <p:ext uri="{BB962C8B-B14F-4D97-AF65-F5344CB8AC3E}">
        <p14:creationId xmlns:p14="http://schemas.microsoft.com/office/powerpoint/2010/main" val="66370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55676" y="188640"/>
            <a:ext cx="7488324" cy="828092"/>
          </a:xfrm>
        </p:spPr>
        <p:txBody>
          <a:bodyPr/>
          <a:lstStyle/>
          <a:p>
            <a:r>
              <a:rPr lang="sl-SI" sz="2800" dirty="0"/>
              <a:t>Primer projekta PKN za zagotavljanje informacijskih storitev v javnem sektorju</a:t>
            </a:r>
          </a:p>
        </p:txBody>
      </p:sp>
      <p:grpSp>
        <p:nvGrpSpPr>
          <p:cNvPr id="5" name="Group 4"/>
          <p:cNvGrpSpPr/>
          <p:nvPr/>
        </p:nvGrpSpPr>
        <p:grpSpPr>
          <a:xfrm>
            <a:off x="143508" y="1808820"/>
            <a:ext cx="8892735" cy="4729137"/>
            <a:chOff x="35750" y="1825998"/>
            <a:chExt cx="8892735" cy="4729137"/>
          </a:xfrm>
        </p:grpSpPr>
        <p:sp>
          <p:nvSpPr>
            <p:cNvPr id="9219" name="Pentagon 3"/>
            <p:cNvSpPr>
              <a:spLocks noChangeArrowheads="1"/>
            </p:cNvSpPr>
            <p:nvPr/>
          </p:nvSpPr>
          <p:spPr bwMode="auto">
            <a:xfrm>
              <a:off x="192960" y="3493807"/>
              <a:ext cx="1635841" cy="979303"/>
            </a:xfrm>
            <a:prstGeom prst="homePlate">
              <a:avLst>
                <a:gd name="adj" fmla="val 50127"/>
              </a:avLst>
            </a:prstGeom>
            <a:solidFill>
              <a:srgbClr val="0070C0"/>
            </a:solidFill>
            <a:ln w="9525" algn="ctr">
              <a:solidFill>
                <a:schemeClr val="tx1"/>
              </a:solidFill>
              <a:round/>
              <a:headEnd/>
              <a:tailEnd/>
            </a:ln>
          </p:spPr>
          <p:txBody>
            <a:bodyPr lIns="82945" tIns="41473" rIns="82945" bIns="41473"/>
            <a:lstStyle/>
            <a:p>
              <a:pPr algn="l"/>
              <a:endParaRPr lang="sl-SI" sz="1400" b="0">
                <a:solidFill>
                  <a:schemeClr val="bg1"/>
                </a:solidFill>
              </a:endParaRPr>
            </a:p>
          </p:txBody>
        </p:sp>
        <p:sp>
          <p:nvSpPr>
            <p:cNvPr id="9220" name="Chevron 4"/>
            <p:cNvSpPr>
              <a:spLocks noChangeArrowheads="1"/>
            </p:cNvSpPr>
            <p:nvPr/>
          </p:nvSpPr>
          <p:spPr bwMode="auto">
            <a:xfrm>
              <a:off x="1370880" y="3493807"/>
              <a:ext cx="2220480" cy="979303"/>
            </a:xfrm>
            <a:prstGeom prst="chevron">
              <a:avLst>
                <a:gd name="adj" fmla="val 50077"/>
              </a:avLst>
            </a:prstGeom>
            <a:solidFill>
              <a:srgbClr val="00B050"/>
            </a:solidFill>
            <a:ln w="9525" algn="ctr">
              <a:solidFill>
                <a:schemeClr val="tx1"/>
              </a:solidFill>
              <a:round/>
              <a:headEnd/>
              <a:tailEnd/>
            </a:ln>
          </p:spPr>
          <p:txBody>
            <a:bodyPr lIns="82945" tIns="41473" rIns="82945" bIns="41473"/>
            <a:lstStyle/>
            <a:p>
              <a:pPr algn="l"/>
              <a:endParaRPr lang="sl-SI" sz="1400" b="0">
                <a:solidFill>
                  <a:schemeClr val="bg1"/>
                </a:solidFill>
              </a:endParaRPr>
            </a:p>
          </p:txBody>
        </p:sp>
        <p:sp>
          <p:nvSpPr>
            <p:cNvPr id="9221" name="TextBox 5"/>
            <p:cNvSpPr txBox="1">
              <a:spLocks noChangeArrowheads="1"/>
            </p:cNvSpPr>
            <p:nvPr/>
          </p:nvSpPr>
          <p:spPr bwMode="auto">
            <a:xfrm>
              <a:off x="174305" y="3643046"/>
              <a:ext cx="1503047" cy="773176"/>
            </a:xfrm>
            <a:prstGeom prst="rect">
              <a:avLst/>
            </a:prstGeom>
            <a:noFill/>
            <a:ln w="9525">
              <a:noFill/>
              <a:miter lim="800000"/>
              <a:headEnd/>
              <a:tailEnd/>
            </a:ln>
          </p:spPr>
          <p:txBody>
            <a:bodyPr wrap="square" lIns="82945" tIns="41473" rIns="82945" bIns="41473">
              <a:spAutoFit/>
            </a:bodyPr>
            <a:lstStyle/>
            <a:p>
              <a:pPr algn="l"/>
              <a:r>
                <a:rPr lang="sl-SI" sz="1400" b="0" dirty="0">
                  <a:solidFill>
                    <a:schemeClr val="bg1"/>
                  </a:solidFill>
                </a:rPr>
                <a:t>PROUČEVANJE POTREB</a:t>
              </a:r>
            </a:p>
            <a:p>
              <a:pPr algn="l"/>
              <a:r>
                <a:rPr lang="sl-SI" sz="1400" b="0" dirty="0">
                  <a:solidFill>
                    <a:schemeClr val="bg1"/>
                  </a:solidFill>
                </a:rPr>
                <a:t>– faza 0</a:t>
              </a:r>
            </a:p>
          </p:txBody>
        </p:sp>
        <p:sp>
          <p:nvSpPr>
            <p:cNvPr id="9222" name="TextBox 6"/>
            <p:cNvSpPr txBox="1">
              <a:spLocks noChangeArrowheads="1"/>
            </p:cNvSpPr>
            <p:nvPr/>
          </p:nvSpPr>
          <p:spPr bwMode="auto">
            <a:xfrm>
              <a:off x="1892159" y="3623421"/>
              <a:ext cx="1699200" cy="773176"/>
            </a:xfrm>
            <a:prstGeom prst="rect">
              <a:avLst/>
            </a:prstGeom>
            <a:noFill/>
            <a:ln w="9525">
              <a:noFill/>
              <a:miter lim="800000"/>
              <a:headEnd/>
              <a:tailEnd/>
            </a:ln>
          </p:spPr>
          <p:txBody>
            <a:bodyPr lIns="82945" tIns="41473" rIns="82945" bIns="41473">
              <a:spAutoFit/>
            </a:bodyPr>
            <a:lstStyle/>
            <a:p>
              <a:pPr algn="l"/>
              <a:r>
                <a:rPr lang="sl-SI" sz="1400" b="0" dirty="0">
                  <a:solidFill>
                    <a:schemeClr val="bg1"/>
                  </a:solidFill>
                </a:rPr>
                <a:t>SNOVANJE REŠITVE      </a:t>
              </a:r>
            </a:p>
            <a:p>
              <a:pPr algn="l"/>
              <a:r>
                <a:rPr lang="sl-SI" sz="1400" b="0" dirty="0">
                  <a:solidFill>
                    <a:schemeClr val="bg1"/>
                  </a:solidFill>
                </a:rPr>
                <a:t>– faza 1</a:t>
              </a:r>
            </a:p>
          </p:txBody>
        </p:sp>
        <p:sp>
          <p:nvSpPr>
            <p:cNvPr id="9223" name="Chevron 4"/>
            <p:cNvSpPr>
              <a:spLocks noChangeArrowheads="1"/>
            </p:cNvSpPr>
            <p:nvPr/>
          </p:nvSpPr>
          <p:spPr bwMode="auto">
            <a:xfrm>
              <a:off x="3133441" y="3493807"/>
              <a:ext cx="2221920" cy="979303"/>
            </a:xfrm>
            <a:prstGeom prst="chevron">
              <a:avLst>
                <a:gd name="adj" fmla="val 50110"/>
              </a:avLst>
            </a:prstGeom>
            <a:solidFill>
              <a:srgbClr val="00B050"/>
            </a:solidFill>
            <a:ln w="9525" algn="ctr">
              <a:solidFill>
                <a:schemeClr val="tx1"/>
              </a:solidFill>
              <a:round/>
              <a:headEnd/>
              <a:tailEnd/>
            </a:ln>
          </p:spPr>
          <p:txBody>
            <a:bodyPr lIns="82945" tIns="41473" rIns="82945" bIns="41473"/>
            <a:lstStyle/>
            <a:p>
              <a:pPr algn="l"/>
              <a:endParaRPr lang="sl-SI" sz="1400" b="0">
                <a:solidFill>
                  <a:schemeClr val="bg1"/>
                </a:solidFill>
              </a:endParaRPr>
            </a:p>
          </p:txBody>
        </p:sp>
        <p:sp>
          <p:nvSpPr>
            <p:cNvPr id="9224" name="Chevron 4"/>
            <p:cNvSpPr>
              <a:spLocks noChangeArrowheads="1"/>
            </p:cNvSpPr>
            <p:nvPr/>
          </p:nvSpPr>
          <p:spPr bwMode="auto">
            <a:xfrm>
              <a:off x="4897441" y="3493807"/>
              <a:ext cx="2220480" cy="979303"/>
            </a:xfrm>
            <a:prstGeom prst="chevron">
              <a:avLst>
                <a:gd name="adj" fmla="val 50077"/>
              </a:avLst>
            </a:prstGeom>
            <a:solidFill>
              <a:srgbClr val="00B050"/>
            </a:solidFill>
            <a:ln w="9525" algn="ctr">
              <a:solidFill>
                <a:schemeClr val="tx1"/>
              </a:solidFill>
              <a:round/>
              <a:headEnd/>
              <a:tailEnd/>
            </a:ln>
          </p:spPr>
          <p:txBody>
            <a:bodyPr lIns="82945" tIns="41473" rIns="82945" bIns="41473"/>
            <a:lstStyle/>
            <a:p>
              <a:pPr algn="l"/>
              <a:endParaRPr lang="sl-SI" sz="1400" b="0">
                <a:solidFill>
                  <a:schemeClr val="bg1"/>
                </a:solidFill>
              </a:endParaRPr>
            </a:p>
          </p:txBody>
        </p:sp>
        <p:sp>
          <p:nvSpPr>
            <p:cNvPr id="9225" name="TextBox 9"/>
            <p:cNvSpPr txBox="1">
              <a:spLocks noChangeArrowheads="1"/>
            </p:cNvSpPr>
            <p:nvPr/>
          </p:nvSpPr>
          <p:spPr bwMode="auto">
            <a:xfrm>
              <a:off x="3564493" y="3596447"/>
              <a:ext cx="1897491" cy="773176"/>
            </a:xfrm>
            <a:prstGeom prst="rect">
              <a:avLst/>
            </a:prstGeom>
            <a:noFill/>
            <a:ln w="9525">
              <a:noFill/>
              <a:miter lim="800000"/>
              <a:headEnd/>
              <a:tailEnd/>
            </a:ln>
          </p:spPr>
          <p:txBody>
            <a:bodyPr wrap="square" lIns="82945" tIns="41473" rIns="82945" bIns="41473">
              <a:spAutoFit/>
            </a:bodyPr>
            <a:lstStyle/>
            <a:p>
              <a:pPr algn="l"/>
              <a:r>
                <a:rPr lang="sl-SI" sz="1400" b="0" dirty="0">
                  <a:solidFill>
                    <a:schemeClr val="bg1"/>
                  </a:solidFill>
                </a:rPr>
                <a:t>ANALIZIRANJE (PROTOTIPIRANJE)</a:t>
              </a:r>
            </a:p>
            <a:p>
              <a:pPr algn="l"/>
              <a:r>
                <a:rPr lang="sl-SI" sz="1400" b="0" dirty="0">
                  <a:solidFill>
                    <a:schemeClr val="bg1"/>
                  </a:solidFill>
                </a:rPr>
                <a:t>- faza 2</a:t>
              </a:r>
            </a:p>
          </p:txBody>
        </p:sp>
        <p:sp>
          <p:nvSpPr>
            <p:cNvPr id="9226" name="TextBox 10"/>
            <p:cNvSpPr txBox="1">
              <a:spLocks noChangeArrowheads="1"/>
            </p:cNvSpPr>
            <p:nvPr/>
          </p:nvSpPr>
          <p:spPr bwMode="auto">
            <a:xfrm>
              <a:off x="5327051" y="3519496"/>
              <a:ext cx="1632960" cy="945530"/>
            </a:xfrm>
            <a:prstGeom prst="rect">
              <a:avLst/>
            </a:prstGeom>
            <a:noFill/>
            <a:ln w="9525">
              <a:noFill/>
              <a:miter lim="800000"/>
              <a:headEnd/>
              <a:tailEnd/>
            </a:ln>
          </p:spPr>
          <p:txBody>
            <a:bodyPr lIns="82945" tIns="41473" rIns="82945" bIns="41473">
              <a:spAutoFit/>
            </a:bodyPr>
            <a:lstStyle/>
            <a:p>
              <a:pPr algn="l"/>
              <a:r>
                <a:rPr lang="sl-SI" sz="1400" b="0" dirty="0">
                  <a:solidFill>
                    <a:schemeClr val="bg1"/>
                  </a:solidFill>
                </a:rPr>
                <a:t>PREIZKUŠANJE REŠITVE (PRED- PRODUKCIJA)     -  faza 3</a:t>
              </a:r>
            </a:p>
          </p:txBody>
        </p:sp>
        <p:sp>
          <p:nvSpPr>
            <p:cNvPr id="9227" name="Chevron 4"/>
            <p:cNvSpPr>
              <a:spLocks noChangeArrowheads="1"/>
            </p:cNvSpPr>
            <p:nvPr/>
          </p:nvSpPr>
          <p:spPr bwMode="auto">
            <a:xfrm>
              <a:off x="6661440" y="3493807"/>
              <a:ext cx="2231040" cy="979303"/>
            </a:xfrm>
            <a:prstGeom prst="chevron">
              <a:avLst>
                <a:gd name="adj" fmla="val 50053"/>
              </a:avLst>
            </a:prstGeom>
            <a:solidFill>
              <a:srgbClr val="0070C0"/>
            </a:solidFill>
            <a:ln w="9525" algn="ctr">
              <a:solidFill>
                <a:schemeClr val="tx1"/>
              </a:solidFill>
              <a:round/>
              <a:headEnd/>
              <a:tailEnd/>
            </a:ln>
          </p:spPr>
          <p:txBody>
            <a:bodyPr lIns="82945" tIns="41473" rIns="82945" bIns="41473"/>
            <a:lstStyle/>
            <a:p>
              <a:pPr algn="l"/>
              <a:endParaRPr lang="sl-SI" sz="1400" b="0">
                <a:solidFill>
                  <a:schemeClr val="bg1"/>
                </a:solidFill>
              </a:endParaRPr>
            </a:p>
          </p:txBody>
        </p:sp>
        <p:sp>
          <p:nvSpPr>
            <p:cNvPr id="9228" name="TextBox 12"/>
            <p:cNvSpPr txBox="1">
              <a:spLocks noChangeArrowheads="1"/>
            </p:cNvSpPr>
            <p:nvPr/>
          </p:nvSpPr>
          <p:spPr bwMode="auto">
            <a:xfrm>
              <a:off x="7091052" y="3537244"/>
              <a:ext cx="1657411" cy="945530"/>
            </a:xfrm>
            <a:prstGeom prst="rect">
              <a:avLst/>
            </a:prstGeom>
            <a:noFill/>
            <a:ln w="9525">
              <a:noFill/>
              <a:miter lim="800000"/>
              <a:headEnd/>
              <a:tailEnd/>
            </a:ln>
          </p:spPr>
          <p:txBody>
            <a:bodyPr wrap="square" lIns="82945" tIns="41473" rIns="82945" bIns="41473">
              <a:spAutoFit/>
            </a:bodyPr>
            <a:lstStyle/>
            <a:p>
              <a:pPr algn="l"/>
              <a:r>
                <a:rPr lang="sl-SI" sz="1400" b="0" dirty="0">
                  <a:solidFill>
                    <a:schemeClr val="bg1"/>
                  </a:solidFill>
                </a:rPr>
                <a:t>KOMERCIALNO NAROČANJE (PRODUKCIJA) – faza 4</a:t>
              </a:r>
            </a:p>
          </p:txBody>
        </p:sp>
        <p:sp>
          <p:nvSpPr>
            <p:cNvPr id="9229" name="Chevron 4"/>
            <p:cNvSpPr>
              <a:spLocks noChangeArrowheads="1"/>
            </p:cNvSpPr>
            <p:nvPr/>
          </p:nvSpPr>
          <p:spPr bwMode="auto">
            <a:xfrm>
              <a:off x="1306081" y="5845574"/>
              <a:ext cx="521280" cy="195861"/>
            </a:xfrm>
            <a:prstGeom prst="chevron">
              <a:avLst>
                <a:gd name="adj" fmla="val 49957"/>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9230" name="Chevron 4"/>
            <p:cNvSpPr>
              <a:spLocks noChangeArrowheads="1"/>
            </p:cNvSpPr>
            <p:nvPr/>
          </p:nvSpPr>
          <p:spPr bwMode="auto">
            <a:xfrm>
              <a:off x="1306081" y="6302102"/>
              <a:ext cx="521280" cy="197301"/>
            </a:xfrm>
            <a:prstGeom prst="chevron">
              <a:avLst>
                <a:gd name="adj" fmla="val 49593"/>
              </a:avLst>
            </a:prstGeom>
            <a:solidFill>
              <a:srgbClr val="0070C0"/>
            </a:solidFill>
            <a:ln w="9525" algn="ctr">
              <a:solidFill>
                <a:schemeClr val="tx1"/>
              </a:solidFill>
              <a:round/>
              <a:headEnd/>
              <a:tailEnd/>
            </a:ln>
          </p:spPr>
          <p:txBody>
            <a:bodyPr lIns="82945" tIns="41473" rIns="82945" bIns="41473"/>
            <a:lstStyle/>
            <a:p>
              <a:pPr algn="l"/>
              <a:endParaRPr lang="sl-SI"/>
            </a:p>
          </p:txBody>
        </p:sp>
        <p:sp>
          <p:nvSpPr>
            <p:cNvPr id="9231" name="TextBox 16"/>
            <p:cNvSpPr txBox="1">
              <a:spLocks noChangeArrowheads="1"/>
            </p:cNvSpPr>
            <p:nvPr/>
          </p:nvSpPr>
          <p:spPr bwMode="auto">
            <a:xfrm>
              <a:off x="413025" y="5867638"/>
              <a:ext cx="521280" cy="253033"/>
            </a:xfrm>
            <a:prstGeom prst="rect">
              <a:avLst/>
            </a:prstGeom>
            <a:noFill/>
            <a:ln w="9525">
              <a:noFill/>
              <a:miter lim="800000"/>
              <a:headEnd/>
              <a:tailEnd/>
            </a:ln>
          </p:spPr>
          <p:txBody>
            <a:bodyPr lIns="82945" tIns="41473" rIns="82945" bIns="41473">
              <a:spAutoFit/>
            </a:bodyPr>
            <a:lstStyle/>
            <a:p>
              <a:pPr algn="l"/>
              <a:r>
                <a:rPr lang="sl-SI" sz="1100" b="0" dirty="0"/>
                <a:t>PKN</a:t>
              </a:r>
            </a:p>
          </p:txBody>
        </p:sp>
        <p:sp>
          <p:nvSpPr>
            <p:cNvPr id="9232" name="Rectangle 17"/>
            <p:cNvSpPr>
              <a:spLocks noChangeArrowheads="1"/>
            </p:cNvSpPr>
            <p:nvPr/>
          </p:nvSpPr>
          <p:spPr bwMode="auto">
            <a:xfrm>
              <a:off x="349756" y="6302102"/>
              <a:ext cx="834359" cy="253033"/>
            </a:xfrm>
            <a:prstGeom prst="rect">
              <a:avLst/>
            </a:prstGeom>
            <a:noFill/>
            <a:ln w="9525">
              <a:noFill/>
              <a:miter lim="800000"/>
              <a:headEnd/>
              <a:tailEnd/>
            </a:ln>
          </p:spPr>
          <p:txBody>
            <a:bodyPr wrap="none" lIns="82945" tIns="41473" rIns="82945" bIns="41473">
              <a:spAutoFit/>
            </a:bodyPr>
            <a:lstStyle/>
            <a:p>
              <a:pPr algn="l"/>
              <a:r>
                <a:rPr lang="sl-SI" sz="1100" b="0" dirty="0"/>
                <a:t>Izven PKN</a:t>
              </a:r>
            </a:p>
          </p:txBody>
        </p:sp>
        <p:sp>
          <p:nvSpPr>
            <p:cNvPr id="9233" name="Down Arrow 20"/>
            <p:cNvSpPr>
              <a:spLocks noChangeArrowheads="1"/>
            </p:cNvSpPr>
            <p:nvPr/>
          </p:nvSpPr>
          <p:spPr bwMode="auto">
            <a:xfrm flipH="1" flipV="1">
              <a:off x="1304640" y="4537918"/>
              <a:ext cx="195840" cy="589021"/>
            </a:xfrm>
            <a:prstGeom prst="downArrow">
              <a:avLst>
                <a:gd name="adj1" fmla="val 50000"/>
                <a:gd name="adj2" fmla="val 50123"/>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9234" name="Down Arrow 21"/>
            <p:cNvSpPr>
              <a:spLocks noChangeArrowheads="1"/>
            </p:cNvSpPr>
            <p:nvPr/>
          </p:nvSpPr>
          <p:spPr bwMode="auto">
            <a:xfrm flipH="1" flipV="1">
              <a:off x="6531840" y="4537918"/>
              <a:ext cx="197280" cy="589021"/>
            </a:xfrm>
            <a:prstGeom prst="downArrow">
              <a:avLst>
                <a:gd name="adj1" fmla="val 50000"/>
                <a:gd name="adj2" fmla="val 49757"/>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9235" name="TextBox 22"/>
            <p:cNvSpPr txBox="1">
              <a:spLocks noChangeArrowheads="1"/>
            </p:cNvSpPr>
            <p:nvPr/>
          </p:nvSpPr>
          <p:spPr bwMode="auto">
            <a:xfrm>
              <a:off x="848161" y="5191746"/>
              <a:ext cx="1266374" cy="422310"/>
            </a:xfrm>
            <a:prstGeom prst="rect">
              <a:avLst/>
            </a:prstGeom>
            <a:noFill/>
            <a:ln w="9525">
              <a:noFill/>
              <a:miter lim="800000"/>
              <a:headEnd/>
              <a:tailEnd/>
            </a:ln>
          </p:spPr>
          <p:txBody>
            <a:bodyPr wrap="square" lIns="82945" tIns="41473" rIns="82945" bIns="41473">
              <a:spAutoFit/>
            </a:bodyPr>
            <a:lstStyle/>
            <a:p>
              <a:pPr algn="l"/>
              <a:r>
                <a:rPr lang="sl-SI" sz="1100" b="0" dirty="0"/>
                <a:t>Pred komercialni tender</a:t>
              </a:r>
            </a:p>
          </p:txBody>
        </p:sp>
        <p:sp>
          <p:nvSpPr>
            <p:cNvPr id="9236" name="TextBox 23"/>
            <p:cNvSpPr txBox="1">
              <a:spLocks noChangeArrowheads="1"/>
            </p:cNvSpPr>
            <p:nvPr/>
          </p:nvSpPr>
          <p:spPr bwMode="auto">
            <a:xfrm>
              <a:off x="6204960" y="5191746"/>
              <a:ext cx="1252266" cy="422310"/>
            </a:xfrm>
            <a:prstGeom prst="rect">
              <a:avLst/>
            </a:prstGeom>
            <a:noFill/>
            <a:ln w="9525">
              <a:noFill/>
              <a:miter lim="800000"/>
              <a:headEnd/>
              <a:tailEnd/>
            </a:ln>
          </p:spPr>
          <p:txBody>
            <a:bodyPr wrap="square" lIns="82945" tIns="41473" rIns="82945" bIns="41473">
              <a:spAutoFit/>
            </a:bodyPr>
            <a:lstStyle/>
            <a:p>
              <a:pPr algn="l"/>
              <a:r>
                <a:rPr lang="sl-SI" sz="1100" b="0" dirty="0"/>
                <a:t>Javno naročilo, SLA</a:t>
              </a:r>
            </a:p>
          </p:txBody>
        </p:sp>
        <p:sp>
          <p:nvSpPr>
            <p:cNvPr id="9238" name="TextBox 31"/>
            <p:cNvSpPr txBox="1">
              <a:spLocks noChangeArrowheads="1"/>
            </p:cNvSpPr>
            <p:nvPr/>
          </p:nvSpPr>
          <p:spPr bwMode="auto">
            <a:xfrm>
              <a:off x="174305" y="1825998"/>
              <a:ext cx="1566720" cy="1007086"/>
            </a:xfrm>
            <a:prstGeom prst="rect">
              <a:avLst/>
            </a:prstGeom>
            <a:noFill/>
            <a:ln w="9525">
              <a:solidFill>
                <a:schemeClr val="tx1"/>
              </a:solidFill>
              <a:miter lim="800000"/>
              <a:headEnd/>
              <a:tailEnd/>
            </a:ln>
          </p:spPr>
          <p:txBody>
            <a:bodyPr lIns="82945" tIns="41473" rIns="82945" bIns="41473">
              <a:spAutoFit/>
            </a:bodyPr>
            <a:lstStyle/>
            <a:p>
              <a:pPr algn="l"/>
              <a:r>
                <a:rPr lang="sl-SI" sz="1000" b="0" dirty="0"/>
                <a:t>strategija, cilji, KDU-ji, modeli procesov (as-is in to-be); </a:t>
              </a:r>
              <a:r>
                <a:rPr lang="en-US" sz="1000" b="0" dirty="0" err="1"/>
                <a:t>organiza</a:t>
              </a:r>
              <a:r>
                <a:rPr lang="sl-SI" sz="1000" b="0" dirty="0" err="1"/>
                <a:t>cijska</a:t>
              </a:r>
              <a:r>
                <a:rPr lang="en-US" sz="1000" b="0" dirty="0"/>
                <a:t>, </a:t>
              </a:r>
              <a:r>
                <a:rPr lang="en-US" sz="1000" b="0" dirty="0" err="1"/>
                <a:t>te</a:t>
              </a:r>
              <a:r>
                <a:rPr lang="sl-SI" sz="1000" b="0" dirty="0" err="1"/>
                <a:t>hnično</a:t>
              </a:r>
              <a:r>
                <a:rPr lang="sl-SI" sz="1000" b="0" dirty="0"/>
                <a:t>-tehnološka</a:t>
              </a:r>
              <a:r>
                <a:rPr lang="en-US" sz="1000" b="0" dirty="0"/>
                <a:t>, </a:t>
              </a:r>
              <a:r>
                <a:rPr lang="sl-SI" sz="1000" b="0" dirty="0"/>
                <a:t>kadrovska in</a:t>
              </a:r>
              <a:r>
                <a:rPr lang="en-US" sz="1000" b="0" dirty="0"/>
                <a:t> </a:t>
              </a:r>
              <a:r>
                <a:rPr lang="sl-SI" sz="1000" b="0" dirty="0"/>
                <a:t>ekonomska izhodišča</a:t>
              </a:r>
            </a:p>
          </p:txBody>
        </p:sp>
        <p:sp>
          <p:nvSpPr>
            <p:cNvPr id="9239" name="Down Arrow 32"/>
            <p:cNvSpPr>
              <a:spLocks noChangeArrowheads="1"/>
            </p:cNvSpPr>
            <p:nvPr/>
          </p:nvSpPr>
          <p:spPr bwMode="auto">
            <a:xfrm flipH="1">
              <a:off x="260640" y="2906226"/>
              <a:ext cx="195840" cy="522775"/>
            </a:xfrm>
            <a:prstGeom prst="downArrow">
              <a:avLst>
                <a:gd name="adj1" fmla="val 50000"/>
                <a:gd name="adj2" fmla="val 50046"/>
              </a:avLst>
            </a:prstGeom>
            <a:solidFill>
              <a:srgbClr val="0070C0"/>
            </a:solidFill>
            <a:ln w="9525" algn="ctr">
              <a:solidFill>
                <a:schemeClr val="tx1"/>
              </a:solidFill>
              <a:round/>
              <a:headEnd/>
              <a:tailEnd/>
            </a:ln>
          </p:spPr>
          <p:txBody>
            <a:bodyPr lIns="82945" tIns="41473" rIns="82945" bIns="41473"/>
            <a:lstStyle/>
            <a:p>
              <a:pPr algn="l"/>
              <a:endParaRPr lang="sl-SI" b="0"/>
            </a:p>
          </p:txBody>
        </p:sp>
        <p:sp>
          <p:nvSpPr>
            <p:cNvPr id="9240" name="Down Arrow 20"/>
            <p:cNvSpPr>
              <a:spLocks noChangeArrowheads="1"/>
            </p:cNvSpPr>
            <p:nvPr/>
          </p:nvSpPr>
          <p:spPr bwMode="auto">
            <a:xfrm flipH="1" flipV="1">
              <a:off x="3003840" y="4539357"/>
              <a:ext cx="195840" cy="589022"/>
            </a:xfrm>
            <a:prstGeom prst="downArrow">
              <a:avLst>
                <a:gd name="adj1" fmla="val 50000"/>
                <a:gd name="adj2" fmla="val 50123"/>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9241" name="Down Arrow 20"/>
            <p:cNvSpPr>
              <a:spLocks noChangeArrowheads="1"/>
            </p:cNvSpPr>
            <p:nvPr/>
          </p:nvSpPr>
          <p:spPr bwMode="auto">
            <a:xfrm flipH="1" flipV="1">
              <a:off x="4767840" y="4539357"/>
              <a:ext cx="195840" cy="589022"/>
            </a:xfrm>
            <a:prstGeom prst="downArrow">
              <a:avLst>
                <a:gd name="adj1" fmla="val 50000"/>
                <a:gd name="adj2" fmla="val 50123"/>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9242" name="TextBox 26"/>
            <p:cNvSpPr txBox="1">
              <a:spLocks noChangeArrowheads="1"/>
            </p:cNvSpPr>
            <p:nvPr/>
          </p:nvSpPr>
          <p:spPr bwMode="auto">
            <a:xfrm>
              <a:off x="2612160" y="5191746"/>
              <a:ext cx="1311768" cy="422310"/>
            </a:xfrm>
            <a:prstGeom prst="rect">
              <a:avLst/>
            </a:prstGeom>
            <a:noFill/>
            <a:ln w="9525">
              <a:noFill/>
              <a:miter lim="800000"/>
              <a:headEnd/>
              <a:tailEnd/>
            </a:ln>
          </p:spPr>
          <p:txBody>
            <a:bodyPr wrap="square" lIns="82945" tIns="41473" rIns="82945" bIns="41473">
              <a:spAutoFit/>
            </a:bodyPr>
            <a:lstStyle/>
            <a:p>
              <a:pPr algn="l"/>
              <a:r>
                <a:rPr lang="sl-SI" sz="1100" b="0" dirty="0"/>
                <a:t>Izbira potencialnih rešitev</a:t>
              </a:r>
              <a:endParaRPr lang="en-US" sz="1100" b="0" dirty="0"/>
            </a:p>
          </p:txBody>
        </p:sp>
        <p:sp>
          <p:nvSpPr>
            <p:cNvPr id="9243" name="TextBox 27"/>
            <p:cNvSpPr txBox="1">
              <a:spLocks noChangeArrowheads="1"/>
            </p:cNvSpPr>
            <p:nvPr/>
          </p:nvSpPr>
          <p:spPr bwMode="auto">
            <a:xfrm>
              <a:off x="4180321" y="5191746"/>
              <a:ext cx="1435680" cy="253033"/>
            </a:xfrm>
            <a:prstGeom prst="rect">
              <a:avLst/>
            </a:prstGeom>
            <a:noFill/>
            <a:ln w="9525">
              <a:noFill/>
              <a:miter lim="800000"/>
              <a:headEnd/>
              <a:tailEnd/>
            </a:ln>
          </p:spPr>
          <p:txBody>
            <a:bodyPr lIns="82945" tIns="41473" rIns="82945" bIns="41473">
              <a:spAutoFit/>
            </a:bodyPr>
            <a:lstStyle/>
            <a:p>
              <a:pPr algn="l"/>
              <a:r>
                <a:rPr lang="sl-SI" sz="1100" b="0" dirty="0"/>
                <a:t>Izbira testnih rešitev </a:t>
              </a:r>
              <a:endParaRPr lang="en-US" sz="1100" b="0" dirty="0"/>
            </a:p>
          </p:txBody>
        </p:sp>
        <p:sp>
          <p:nvSpPr>
            <p:cNvPr id="9244" name="TextBox 28"/>
            <p:cNvSpPr txBox="1">
              <a:spLocks noChangeArrowheads="1"/>
            </p:cNvSpPr>
            <p:nvPr/>
          </p:nvSpPr>
          <p:spPr bwMode="auto">
            <a:xfrm>
              <a:off x="7184160" y="6172489"/>
              <a:ext cx="1632959" cy="253033"/>
            </a:xfrm>
            <a:prstGeom prst="rect">
              <a:avLst/>
            </a:prstGeom>
            <a:noFill/>
            <a:ln w="9525">
              <a:noFill/>
              <a:miter lim="800000"/>
              <a:headEnd/>
              <a:tailEnd/>
            </a:ln>
          </p:spPr>
          <p:txBody>
            <a:bodyPr wrap="square" lIns="82945" tIns="41473" rIns="82945" bIns="41473">
              <a:spAutoFit/>
            </a:bodyPr>
            <a:lstStyle/>
            <a:p>
              <a:pPr algn="l"/>
              <a:r>
                <a:rPr lang="sl-SI" sz="1100" b="0" dirty="0"/>
                <a:t>Vir: Kovačič, 2013</a:t>
              </a:r>
              <a:endParaRPr lang="en-US" sz="1100" b="0" dirty="0"/>
            </a:p>
          </p:txBody>
        </p:sp>
        <p:sp>
          <p:nvSpPr>
            <p:cNvPr id="9245" name="TextBox 28"/>
            <p:cNvSpPr txBox="1">
              <a:spLocks noChangeArrowheads="1"/>
            </p:cNvSpPr>
            <p:nvPr/>
          </p:nvSpPr>
          <p:spPr bwMode="auto">
            <a:xfrm>
              <a:off x="521281" y="3108893"/>
              <a:ext cx="7446240" cy="253033"/>
            </a:xfrm>
            <a:prstGeom prst="rect">
              <a:avLst/>
            </a:prstGeom>
            <a:noFill/>
            <a:ln w="9525">
              <a:noFill/>
              <a:miter lim="800000"/>
              <a:headEnd/>
              <a:tailEnd/>
            </a:ln>
          </p:spPr>
          <p:txBody>
            <a:bodyPr lIns="82945" tIns="41473" rIns="82945" bIns="41473">
              <a:spAutoFit/>
            </a:bodyPr>
            <a:lstStyle/>
            <a:p>
              <a:pPr algn="l"/>
              <a:r>
                <a:rPr lang="sl-SI" sz="1100" dirty="0"/>
                <a:t>Število ponudnikov:            8                                        2                                            2                                           1</a:t>
              </a:r>
              <a:endParaRPr lang="en-US" sz="1100" dirty="0"/>
            </a:p>
          </p:txBody>
        </p:sp>
        <p:sp>
          <p:nvSpPr>
            <p:cNvPr id="2" name="TextBox 1"/>
            <p:cNvSpPr txBox="1"/>
            <p:nvPr/>
          </p:nvSpPr>
          <p:spPr>
            <a:xfrm>
              <a:off x="35750" y="4596857"/>
              <a:ext cx="1233140" cy="246221"/>
            </a:xfrm>
            <a:prstGeom prst="rect">
              <a:avLst/>
            </a:prstGeom>
            <a:noFill/>
          </p:spPr>
          <p:txBody>
            <a:bodyPr wrap="square" rtlCol="0">
              <a:spAutoFit/>
            </a:bodyPr>
            <a:lstStyle/>
            <a:p>
              <a:r>
                <a:rPr lang="sl-SI" sz="1000" dirty="0"/>
                <a:t>čas (v mesecih):</a:t>
              </a:r>
              <a:endParaRPr lang="en-US" sz="1000" dirty="0"/>
            </a:p>
          </p:txBody>
        </p:sp>
        <p:cxnSp>
          <p:nvCxnSpPr>
            <p:cNvPr id="4" name="Straight Arrow Connector 3"/>
            <p:cNvCxnSpPr/>
            <p:nvPr/>
          </p:nvCxnSpPr>
          <p:spPr bwMode="auto">
            <a:xfrm>
              <a:off x="260640" y="4925245"/>
              <a:ext cx="1028686" cy="1734"/>
            </a:xfrm>
            <a:prstGeom prst="straightConnector1">
              <a:avLst/>
            </a:prstGeom>
            <a:noFill/>
            <a:ln w="9525" cap="flat" cmpd="sng" algn="ctr">
              <a:solidFill>
                <a:schemeClr val="tx1"/>
              </a:solidFill>
              <a:prstDash val="solid"/>
              <a:round/>
              <a:headEnd type="none" w="med" len="med"/>
              <a:tailEnd type="triangle"/>
            </a:ln>
            <a:effectLst/>
          </p:spPr>
        </p:cxnSp>
        <p:sp>
          <p:nvSpPr>
            <p:cNvPr id="7" name="TextBox 6"/>
            <p:cNvSpPr txBox="1"/>
            <p:nvPr/>
          </p:nvSpPr>
          <p:spPr>
            <a:xfrm>
              <a:off x="653041" y="4803087"/>
              <a:ext cx="260640" cy="276999"/>
            </a:xfrm>
            <a:prstGeom prst="rect">
              <a:avLst/>
            </a:prstGeom>
            <a:solidFill>
              <a:schemeClr val="bg1"/>
            </a:solidFill>
          </p:spPr>
          <p:txBody>
            <a:bodyPr wrap="square" rtlCol="0">
              <a:spAutoFit/>
            </a:bodyPr>
            <a:lstStyle/>
            <a:p>
              <a:r>
                <a:rPr lang="sl-SI" sz="1200" dirty="0"/>
                <a:t>5</a:t>
              </a:r>
              <a:endParaRPr lang="en-US" sz="1200" dirty="0"/>
            </a:p>
          </p:txBody>
        </p:sp>
        <p:cxnSp>
          <p:nvCxnSpPr>
            <p:cNvPr id="35" name="Straight Arrow Connector 34"/>
            <p:cNvCxnSpPr/>
            <p:nvPr/>
          </p:nvCxnSpPr>
          <p:spPr bwMode="auto">
            <a:xfrm flipV="1">
              <a:off x="1589116" y="4908304"/>
              <a:ext cx="1394306" cy="18674"/>
            </a:xfrm>
            <a:prstGeom prst="straightConnector1">
              <a:avLst/>
            </a:prstGeom>
            <a:noFill/>
            <a:ln w="9525" cap="flat" cmpd="sng" algn="ctr">
              <a:solidFill>
                <a:schemeClr val="tx1"/>
              </a:solidFill>
              <a:prstDash val="solid"/>
              <a:round/>
              <a:headEnd type="none" w="med" len="med"/>
              <a:tailEnd type="triangle"/>
            </a:ln>
            <a:effectLst/>
          </p:spPr>
        </p:cxnSp>
        <p:sp>
          <p:nvSpPr>
            <p:cNvPr id="36" name="TextBox 35"/>
            <p:cNvSpPr txBox="1"/>
            <p:nvPr/>
          </p:nvSpPr>
          <p:spPr>
            <a:xfrm>
              <a:off x="2114535" y="4784413"/>
              <a:ext cx="260640" cy="276999"/>
            </a:xfrm>
            <a:prstGeom prst="rect">
              <a:avLst/>
            </a:prstGeom>
            <a:solidFill>
              <a:schemeClr val="bg1"/>
            </a:solidFill>
          </p:spPr>
          <p:txBody>
            <a:bodyPr wrap="square" rtlCol="0">
              <a:spAutoFit/>
            </a:bodyPr>
            <a:lstStyle/>
            <a:p>
              <a:r>
                <a:rPr lang="sl-SI" sz="1200" dirty="0"/>
                <a:t>1</a:t>
              </a:r>
              <a:endParaRPr lang="en-US" sz="1200" dirty="0"/>
            </a:p>
          </p:txBody>
        </p:sp>
        <p:cxnSp>
          <p:nvCxnSpPr>
            <p:cNvPr id="37" name="Straight Arrow Connector 36"/>
            <p:cNvCxnSpPr/>
            <p:nvPr/>
          </p:nvCxnSpPr>
          <p:spPr bwMode="auto">
            <a:xfrm flipV="1">
              <a:off x="3292145" y="4901567"/>
              <a:ext cx="1455277" cy="3934"/>
            </a:xfrm>
            <a:prstGeom prst="straightConnector1">
              <a:avLst/>
            </a:prstGeom>
            <a:noFill/>
            <a:ln w="9525" cap="flat" cmpd="sng" algn="ctr">
              <a:solidFill>
                <a:schemeClr val="tx1"/>
              </a:solidFill>
              <a:prstDash val="solid"/>
              <a:round/>
              <a:headEnd type="none" w="med" len="med"/>
              <a:tailEnd type="triangle"/>
            </a:ln>
            <a:effectLst/>
          </p:spPr>
        </p:cxnSp>
        <p:sp>
          <p:nvSpPr>
            <p:cNvPr id="38" name="TextBox 37"/>
            <p:cNvSpPr txBox="1"/>
            <p:nvPr/>
          </p:nvSpPr>
          <p:spPr>
            <a:xfrm>
              <a:off x="3756593" y="4769804"/>
              <a:ext cx="260640" cy="276999"/>
            </a:xfrm>
            <a:prstGeom prst="rect">
              <a:avLst/>
            </a:prstGeom>
            <a:solidFill>
              <a:schemeClr val="bg1"/>
            </a:solidFill>
          </p:spPr>
          <p:txBody>
            <a:bodyPr wrap="square" rtlCol="0">
              <a:spAutoFit/>
            </a:bodyPr>
            <a:lstStyle/>
            <a:p>
              <a:r>
                <a:rPr lang="sl-SI" sz="1200" dirty="0"/>
                <a:t>2</a:t>
              </a:r>
              <a:endParaRPr lang="en-US" sz="1200" dirty="0"/>
            </a:p>
          </p:txBody>
        </p:sp>
        <p:cxnSp>
          <p:nvCxnSpPr>
            <p:cNvPr id="39" name="Straight Arrow Connector 38"/>
            <p:cNvCxnSpPr/>
            <p:nvPr/>
          </p:nvCxnSpPr>
          <p:spPr bwMode="auto">
            <a:xfrm>
              <a:off x="5014622" y="4877386"/>
              <a:ext cx="1517218" cy="1"/>
            </a:xfrm>
            <a:prstGeom prst="straightConnector1">
              <a:avLst/>
            </a:prstGeom>
            <a:noFill/>
            <a:ln w="9525" cap="flat" cmpd="sng" algn="ctr">
              <a:solidFill>
                <a:schemeClr val="tx1"/>
              </a:solidFill>
              <a:prstDash val="solid"/>
              <a:round/>
              <a:headEnd type="none" w="med" len="med"/>
              <a:tailEnd type="triangle"/>
            </a:ln>
            <a:effectLst/>
          </p:spPr>
        </p:cxnSp>
        <p:sp>
          <p:nvSpPr>
            <p:cNvPr id="40" name="TextBox 39"/>
            <p:cNvSpPr txBox="1"/>
            <p:nvPr/>
          </p:nvSpPr>
          <p:spPr>
            <a:xfrm>
              <a:off x="5559850" y="4744650"/>
              <a:ext cx="260640" cy="276999"/>
            </a:xfrm>
            <a:prstGeom prst="rect">
              <a:avLst/>
            </a:prstGeom>
            <a:solidFill>
              <a:schemeClr val="bg1"/>
            </a:solidFill>
          </p:spPr>
          <p:txBody>
            <a:bodyPr wrap="square" rtlCol="0">
              <a:spAutoFit/>
            </a:bodyPr>
            <a:lstStyle/>
            <a:p>
              <a:r>
                <a:rPr lang="sl-SI" sz="1200" dirty="0"/>
                <a:t>3</a:t>
              </a:r>
              <a:endParaRPr lang="en-US" sz="1200" dirty="0"/>
            </a:p>
          </p:txBody>
        </p:sp>
        <p:cxnSp>
          <p:nvCxnSpPr>
            <p:cNvPr id="41" name="Straight Arrow Connector 40"/>
            <p:cNvCxnSpPr/>
            <p:nvPr/>
          </p:nvCxnSpPr>
          <p:spPr bwMode="auto">
            <a:xfrm flipV="1">
              <a:off x="6804248" y="4868540"/>
              <a:ext cx="1426792" cy="2"/>
            </a:xfrm>
            <a:prstGeom prst="straightConnector1">
              <a:avLst/>
            </a:prstGeom>
            <a:noFill/>
            <a:ln w="9525" cap="flat" cmpd="sng" algn="ctr">
              <a:solidFill>
                <a:schemeClr val="tx1"/>
              </a:solidFill>
              <a:prstDash val="solid"/>
              <a:round/>
              <a:headEnd type="none" w="med" len="med"/>
              <a:tailEnd type="triangle"/>
            </a:ln>
            <a:effectLst/>
          </p:spPr>
        </p:cxnSp>
        <p:sp>
          <p:nvSpPr>
            <p:cNvPr id="42" name="TextBox 41"/>
            <p:cNvSpPr txBox="1"/>
            <p:nvPr/>
          </p:nvSpPr>
          <p:spPr>
            <a:xfrm>
              <a:off x="7457226" y="4730041"/>
              <a:ext cx="260640" cy="276999"/>
            </a:xfrm>
            <a:prstGeom prst="rect">
              <a:avLst/>
            </a:prstGeom>
            <a:solidFill>
              <a:schemeClr val="bg1"/>
            </a:solidFill>
          </p:spPr>
          <p:txBody>
            <a:bodyPr wrap="square" rtlCol="0">
              <a:spAutoFit/>
            </a:bodyPr>
            <a:lstStyle/>
            <a:p>
              <a:r>
                <a:rPr lang="sl-SI" sz="1200" dirty="0"/>
                <a:t>3</a:t>
              </a:r>
              <a:endParaRPr lang="en-US" sz="1200" dirty="0"/>
            </a:p>
          </p:txBody>
        </p:sp>
        <p:sp>
          <p:nvSpPr>
            <p:cNvPr id="53" name="Down Arrow 21"/>
            <p:cNvSpPr>
              <a:spLocks noChangeArrowheads="1"/>
            </p:cNvSpPr>
            <p:nvPr/>
          </p:nvSpPr>
          <p:spPr bwMode="auto">
            <a:xfrm flipH="1" flipV="1">
              <a:off x="8248692" y="4508576"/>
              <a:ext cx="197280" cy="589021"/>
            </a:xfrm>
            <a:prstGeom prst="downArrow">
              <a:avLst>
                <a:gd name="adj1" fmla="val 50000"/>
                <a:gd name="adj2" fmla="val 49757"/>
              </a:avLst>
            </a:prstGeom>
            <a:solidFill>
              <a:srgbClr val="00B050"/>
            </a:solidFill>
            <a:ln w="9525" algn="ctr">
              <a:solidFill>
                <a:schemeClr val="tx1"/>
              </a:solidFill>
              <a:round/>
              <a:headEnd/>
              <a:tailEnd/>
            </a:ln>
          </p:spPr>
          <p:txBody>
            <a:bodyPr lIns="82945" tIns="41473" rIns="82945" bIns="41473"/>
            <a:lstStyle/>
            <a:p>
              <a:pPr algn="l"/>
              <a:endParaRPr lang="sl-SI" b="0"/>
            </a:p>
          </p:txBody>
        </p:sp>
        <p:sp>
          <p:nvSpPr>
            <p:cNvPr id="56" name="TextBox 26"/>
            <p:cNvSpPr txBox="1">
              <a:spLocks noChangeArrowheads="1"/>
            </p:cNvSpPr>
            <p:nvPr/>
          </p:nvSpPr>
          <p:spPr bwMode="auto">
            <a:xfrm>
              <a:off x="7992381" y="5167455"/>
              <a:ext cx="936104" cy="422310"/>
            </a:xfrm>
            <a:prstGeom prst="rect">
              <a:avLst/>
            </a:prstGeom>
            <a:noFill/>
            <a:ln w="9525">
              <a:noFill/>
              <a:miter lim="800000"/>
              <a:headEnd/>
              <a:tailEnd/>
            </a:ln>
          </p:spPr>
          <p:txBody>
            <a:bodyPr wrap="square" lIns="82945" tIns="41473" rIns="82945" bIns="41473">
              <a:spAutoFit/>
            </a:bodyPr>
            <a:lstStyle/>
            <a:p>
              <a:pPr algn="l"/>
              <a:r>
                <a:rPr lang="sl-SI" sz="1100" b="0" dirty="0"/>
                <a:t>Produkcija, </a:t>
              </a:r>
              <a:r>
                <a:rPr lang="sl-SI" sz="1100" b="0" dirty="0" err="1"/>
                <a:t>SaaS</a:t>
              </a:r>
              <a:endParaRPr lang="en-US" sz="1100" b="0" dirty="0"/>
            </a:p>
          </p:txBody>
        </p:sp>
      </p:grpSp>
    </p:spTree>
    <p:extLst>
      <p:ext uri="{BB962C8B-B14F-4D97-AF65-F5344CB8AC3E}">
        <p14:creationId xmlns:p14="http://schemas.microsoft.com/office/powerpoint/2010/main" val="359395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pPr>
              <a:buFont typeface="Wingdings" pitchFamily="2" charset="2"/>
              <a:buNone/>
            </a:pPr>
            <a:fld id="{4AC42258-58C2-460D-B20A-F87FBF7BFBA1}" type="slidenum">
              <a:rPr lang="sl-SI" smtClean="0">
                <a:latin typeface="Times New Roman" pitchFamily="18" charset="0"/>
                <a:ea typeface="Arial Unicode MS" pitchFamily="34" charset="-128"/>
                <a:cs typeface="Arial Unicode MS" pitchFamily="34" charset="-128"/>
              </a:rPr>
              <a:pPr>
                <a:buFont typeface="Wingdings" pitchFamily="2" charset="2"/>
                <a:buNone/>
              </a:pPr>
              <a:t>8</a:t>
            </a:fld>
            <a:endParaRPr lang="sl-SI">
              <a:latin typeface="Times New Roman" pitchFamily="18" charset="0"/>
              <a:ea typeface="Arial Unicode MS" pitchFamily="34" charset="-128"/>
              <a:cs typeface="Arial Unicode MS" pitchFamily="34" charset="-128"/>
            </a:endParaRPr>
          </a:p>
        </p:txBody>
      </p:sp>
      <p:sp>
        <p:nvSpPr>
          <p:cNvPr id="8196" name="Text Box 2"/>
          <p:cNvSpPr txBox="1">
            <a:spLocks noChangeArrowheads="1"/>
          </p:cNvSpPr>
          <p:nvPr/>
        </p:nvSpPr>
        <p:spPr bwMode="auto">
          <a:xfrm>
            <a:off x="215516" y="1340768"/>
            <a:ext cx="8776084" cy="5112568"/>
          </a:xfrm>
          <a:prstGeom prst="rect">
            <a:avLst/>
          </a:prstGeom>
          <a:noFill/>
          <a:ln w="9525">
            <a:noFill/>
            <a:round/>
            <a:headEnd/>
            <a:tailEnd/>
          </a:ln>
        </p:spPr>
        <p:txBody>
          <a:bodyPr lIns="81639" tIns="40820" rIns="81639" bIns="40820"/>
          <a:lstStyle/>
          <a:p>
            <a:pPr marL="285750" indent="-285750" algn="l">
              <a:buFont typeface="Wingdings" panose="05000000000000000000" pitchFamily="2" charset="2"/>
              <a:buChar char="ü"/>
            </a:pPr>
            <a:r>
              <a:rPr lang="sl-SI" sz="1800" b="0" dirty="0">
                <a:latin typeface="+mn-lt"/>
              </a:rPr>
              <a:t>tradicionalni (izdelčni) modeli razvoja rešitev predvidevajo od naročnika plačilo »v naprej«, ob vzpostavitvi projekta; torej pred pričetkom uporabe storitve, storitveni modeli pa prenašajo to tveganje k ponudniku programske opreme; rednosti: bistveno zmanjšanje investicije in poslovnih tveganj ter zamik denarnega toka iz razvojne faze v fazo uporabe storitve. </a:t>
            </a:r>
          </a:p>
          <a:p>
            <a:pPr marL="285750" indent="-285750" algn="l">
              <a:buFont typeface="Wingdings" panose="05000000000000000000" pitchFamily="2" charset="2"/>
              <a:buChar char="ü"/>
            </a:pPr>
            <a:r>
              <a:rPr lang="sl-SI" sz="1800" b="0" dirty="0">
                <a:latin typeface="+mn-lt"/>
              </a:rPr>
              <a:t>storitveni model deli tveganja pogodbenih partnerjev in vnaprej opredeljuje ceno in raven storitev, ki jih mora zagotavljati dobavitelj; zato moramo opredeliti cilje, obseg in raven storitev (angl. SLA – </a:t>
            </a:r>
            <a:r>
              <a:rPr lang="sl-SI" sz="1800" b="0" dirty="0" err="1">
                <a:latin typeface="+mn-lt"/>
              </a:rPr>
              <a:t>Service</a:t>
            </a:r>
            <a:r>
              <a:rPr lang="sl-SI" sz="1800" b="0" dirty="0">
                <a:latin typeface="+mn-lt"/>
              </a:rPr>
              <a:t> </a:t>
            </a:r>
            <a:r>
              <a:rPr lang="sl-SI" sz="1800" b="0" dirty="0" err="1">
                <a:latin typeface="+mn-lt"/>
              </a:rPr>
              <a:t>Level</a:t>
            </a:r>
            <a:r>
              <a:rPr lang="sl-SI" sz="1800" b="0" dirty="0">
                <a:latin typeface="+mn-lt"/>
              </a:rPr>
              <a:t> </a:t>
            </a:r>
            <a:r>
              <a:rPr lang="sl-SI" sz="1800" b="0" dirty="0" err="1">
                <a:latin typeface="+mn-lt"/>
              </a:rPr>
              <a:t>Agreement</a:t>
            </a:r>
            <a:r>
              <a:rPr lang="sl-SI" sz="1800" b="0" dirty="0">
                <a:latin typeface="+mn-lt"/>
              </a:rPr>
              <a:t>), po katerih ga bomo merili</a:t>
            </a:r>
          </a:p>
          <a:p>
            <a:pPr marL="285750" indent="-285750" algn="l">
              <a:buFont typeface="Wingdings" panose="05000000000000000000" pitchFamily="2" charset="2"/>
              <a:buChar char="ü"/>
            </a:pPr>
            <a:r>
              <a:rPr lang="sl-SI" sz="1800" b="0" dirty="0">
                <a:latin typeface="+mn-lt"/>
              </a:rPr>
              <a:t>naročnik v projekt vloži lastno delo in znanje, potrebno za opredelitev poslovnih potreb, brez dodatnih stroškov, ponudnik pa zagotavlja vire, potrebne za razvoj rešitve, s katero bo zagotavljal storitev </a:t>
            </a:r>
          </a:p>
          <a:p>
            <a:pPr marL="285750" indent="-285750" algn="l">
              <a:buFont typeface="Wingdings" panose="05000000000000000000" pitchFamily="2" charset="2"/>
              <a:buChar char="ü"/>
            </a:pPr>
            <a:r>
              <a:rPr lang="sl-SI" sz="1800" b="0" dirty="0">
                <a:latin typeface="+mn-lt"/>
              </a:rPr>
              <a:t>ponudnik vstopa v posel s tveganjem vlaganja v projekt in možnostjo, da naročnik s storitvijo ne bo zadovoljen, morda bo šele z multiplikacijo prodaje rešitve pri novih naročnikih (ob soglasju naročnika) pokril svoje stroške razvoja </a:t>
            </a:r>
          </a:p>
          <a:p>
            <a:pPr marL="285750" indent="-285750" algn="l">
              <a:buFont typeface="Wingdings" panose="05000000000000000000" pitchFamily="2" charset="2"/>
              <a:buChar char="ü"/>
            </a:pPr>
            <a:r>
              <a:rPr lang="sl-SI" altLang="en-US" sz="1800" b="0" dirty="0">
                <a:latin typeface="+mn-lt"/>
              </a:rPr>
              <a:t>model je možno uresničiti v primeru, ko ima naročnik zrelo organizacijsko strukturo in odnos, ki podpira partnerski model sodelovanja z zunanjimi ponudniki</a:t>
            </a:r>
          </a:p>
          <a:p>
            <a:pPr algn="l"/>
            <a:endParaRPr lang="sl-SI" sz="1800" b="0" dirty="0"/>
          </a:p>
        </p:txBody>
      </p:sp>
      <p:sp>
        <p:nvSpPr>
          <p:cNvPr id="8197" name="Text Box 3"/>
          <p:cNvSpPr txBox="1">
            <a:spLocks noChangeArrowheads="1"/>
          </p:cNvSpPr>
          <p:nvPr/>
        </p:nvSpPr>
        <p:spPr bwMode="auto">
          <a:xfrm>
            <a:off x="1979712" y="188640"/>
            <a:ext cx="6383773" cy="900095"/>
          </a:xfrm>
          <a:prstGeom prst="rect">
            <a:avLst/>
          </a:prstGeom>
          <a:noFill/>
          <a:ln w="9525">
            <a:noFill/>
            <a:round/>
            <a:headEnd/>
            <a:tailEnd/>
          </a:ln>
        </p:spPr>
        <p:txBody>
          <a:bodyPr lIns="81639" tIns="42452" rIns="81639" bIns="42452" anchor="ctr"/>
          <a:lstStyle/>
          <a:p>
            <a:pPr algn="l" hangingPunct="1">
              <a:buClr>
                <a:srgbClr val="17375E"/>
              </a:buCl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sl-SI" sz="2800" b="0" dirty="0">
                <a:solidFill>
                  <a:schemeClr val="bg1"/>
                </a:solidFill>
              </a:rPr>
              <a:t>Zakaj in kdaj storitveni model?</a:t>
            </a:r>
            <a:endParaRPr lang="en-GB" sz="2800" b="0"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76" y="80628"/>
            <a:ext cx="7391400" cy="1081088"/>
          </a:xfrm>
        </p:spPr>
        <p:txBody>
          <a:bodyPr/>
          <a:lstStyle/>
          <a:p>
            <a:r>
              <a:rPr lang="sl-SI" sz="2800" dirty="0"/>
              <a:t>Obravnava praktičnega primera - nekaj ugotovitev</a:t>
            </a:r>
            <a:endParaRPr lang="en-US" sz="2800" dirty="0"/>
          </a:p>
        </p:txBody>
      </p:sp>
      <p:sp>
        <p:nvSpPr>
          <p:cNvPr id="4" name="TextBox 3"/>
          <p:cNvSpPr txBox="1"/>
          <p:nvPr/>
        </p:nvSpPr>
        <p:spPr>
          <a:xfrm>
            <a:off x="323528" y="1412776"/>
            <a:ext cx="8316924" cy="5232202"/>
          </a:xfrm>
          <a:prstGeom prst="rect">
            <a:avLst/>
          </a:prstGeom>
          <a:noFill/>
        </p:spPr>
        <p:txBody>
          <a:bodyPr wrap="square" rtlCol="0">
            <a:spAutoFit/>
          </a:bodyPr>
          <a:lstStyle/>
          <a:p>
            <a:pPr marL="342900" indent="-342900" algn="just">
              <a:lnSpc>
                <a:spcPct val="115000"/>
              </a:lnSpc>
              <a:spcAft>
                <a:spcPts val="0"/>
              </a:spcAft>
              <a:buFont typeface="Wingdings" panose="05000000000000000000" pitchFamily="2" charset="2"/>
              <a:buChar char="ü"/>
            </a:pPr>
            <a:r>
              <a:rPr lang="sl-SI" sz="2000" b="0" dirty="0">
                <a:latin typeface="Times New Roman" panose="02020603050405020304" pitchFamily="18" charset="0"/>
                <a:ea typeface="Times New Roman" panose="02020603050405020304" pitchFamily="18" charset="0"/>
              </a:rPr>
              <a:t>Primer kaže, da je lahko uporabljeni model PKN v povezavi s storitvenim modelom pri razvoju aplikativne rešitve izvedljiv in uspešen.</a:t>
            </a:r>
          </a:p>
          <a:p>
            <a:pPr marL="342900" indent="-342900" algn="just">
              <a:lnSpc>
                <a:spcPct val="115000"/>
              </a:lnSpc>
              <a:spcAft>
                <a:spcPts val="0"/>
              </a:spcAft>
              <a:buFont typeface="Wingdings" panose="05000000000000000000" pitchFamily="2" charset="2"/>
              <a:buChar char="ü"/>
            </a:pPr>
            <a:r>
              <a:rPr lang="sl-SI" sz="2000" b="0" dirty="0">
                <a:latin typeface="Times New Roman" panose="02020603050405020304" pitchFamily="18" charset="0"/>
                <a:ea typeface="Times New Roman" panose="02020603050405020304" pitchFamily="18" charset="0"/>
              </a:rPr>
              <a:t>PKN dejansko omogoča naročniku javnega sektorja možnost vključitve ponudnika v zgodnji fazi razvoja in s tem proaktivnega odkrivanja priložnosti in morebitnih težav. </a:t>
            </a:r>
          </a:p>
          <a:p>
            <a:pPr marL="342900" indent="-342900" algn="just">
              <a:lnSpc>
                <a:spcPct val="115000"/>
              </a:lnSpc>
              <a:spcAft>
                <a:spcPts val="0"/>
              </a:spcAft>
              <a:buFont typeface="Wingdings" panose="05000000000000000000" pitchFamily="2" charset="2"/>
              <a:buChar char="ü"/>
            </a:pPr>
            <a:r>
              <a:rPr lang="sl-SI" sz="2000" b="0" dirty="0">
                <a:latin typeface="Times New Roman" panose="02020603050405020304" pitchFamily="18" charset="0"/>
                <a:ea typeface="Times New Roman" panose="02020603050405020304" pitchFamily="18" charset="0"/>
              </a:rPr>
              <a:t>PKN dejansko omogoča naročniku razvoj ustrezne informacijske rešitve/storitve, v skladu z njenimi specifičnimi potrebami, brez nepotrebnega vložka v razvoj same rešitve in dodatnih tveganj in stroškov povezanih z njenim lastništvom.</a:t>
            </a:r>
          </a:p>
          <a:p>
            <a:pPr marL="342900" indent="-342900" algn="just">
              <a:lnSpc>
                <a:spcPct val="115000"/>
              </a:lnSpc>
              <a:spcAft>
                <a:spcPts val="0"/>
              </a:spcAft>
              <a:buFont typeface="Wingdings" panose="05000000000000000000" pitchFamily="2" charset="2"/>
              <a:buChar char="ü"/>
            </a:pPr>
            <a:r>
              <a:rPr lang="sl-SI" sz="2000" b="0" dirty="0">
                <a:latin typeface="Times New Roman" panose="02020603050405020304" pitchFamily="18" charset="0"/>
                <a:ea typeface="Times New Roman" panose="02020603050405020304" pitchFamily="18" charset="0"/>
              </a:rPr>
              <a:t>Skozi obravnavani primer ocenjujemo, da so tudi pri nas izvajalci pripravljeni sprejeti zahteve PKN, naročniki pa so sposobni in kompetentni za takšno naročanje. Omejeno število teh izvajalcev pa je morda eden od razlogov, ki lahko vplivajo na naše  zaostajanje za ostalimi članicami EU pri uvedbi PKN ?</a:t>
            </a:r>
            <a:endParaRPr lang="en-US" sz="2000" b="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440910"/>
      </p:ext>
    </p:extLst>
  </p:cSld>
  <p:clrMapOvr>
    <a:masterClrMapping/>
  </p:clrMapOvr>
</p:sld>
</file>

<file path=ppt/theme/theme1.xml><?xml version="1.0" encoding="utf-8"?>
<a:theme xmlns:a="http://schemas.openxmlformats.org/drawingml/2006/main" name="Cisef-Predloga za prezentacije">
  <a:themeElements>
    <a:clrScheme name="Cisef-Predloga za prezentacije 8">
      <a:dk1>
        <a:srgbClr val="000000"/>
      </a:dk1>
      <a:lt1>
        <a:srgbClr val="FFFFFF"/>
      </a:lt1>
      <a:dk2>
        <a:srgbClr val="CC0000"/>
      </a:dk2>
      <a:lt2>
        <a:srgbClr val="777777"/>
      </a:lt2>
      <a:accent1>
        <a:srgbClr val="808080"/>
      </a:accent1>
      <a:accent2>
        <a:srgbClr val="CC0000"/>
      </a:accent2>
      <a:accent3>
        <a:srgbClr val="FFFFFF"/>
      </a:accent3>
      <a:accent4>
        <a:srgbClr val="000000"/>
      </a:accent4>
      <a:accent5>
        <a:srgbClr val="C0C0C0"/>
      </a:accent5>
      <a:accent6>
        <a:srgbClr val="B90000"/>
      </a:accent6>
      <a:hlink>
        <a:srgbClr val="CC0000"/>
      </a:hlink>
      <a:folHlink>
        <a:srgbClr val="B2B2B2"/>
      </a:folHlink>
    </a:clrScheme>
    <a:fontScheme name="Cisef-Predloga za prezentacij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isef-Predloga za prezentacij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ef-Predloga za prezentacij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ef-Predloga za prezentacij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ef-Predloga za prezentacij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ef-Predloga za prezentacij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ef-Predloga za prezentacij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ef-Predloga za prezentacij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isef-Predloga za prezentacije 8">
        <a:dk1>
          <a:srgbClr val="000000"/>
        </a:dk1>
        <a:lt1>
          <a:srgbClr val="FFFFFF"/>
        </a:lt1>
        <a:dk2>
          <a:srgbClr val="CC0000"/>
        </a:dk2>
        <a:lt2>
          <a:srgbClr val="777777"/>
        </a:lt2>
        <a:accent1>
          <a:srgbClr val="808080"/>
        </a:accent1>
        <a:accent2>
          <a:srgbClr val="CC0000"/>
        </a:accent2>
        <a:accent3>
          <a:srgbClr val="FFFFFF"/>
        </a:accent3>
        <a:accent4>
          <a:srgbClr val="000000"/>
        </a:accent4>
        <a:accent5>
          <a:srgbClr val="C0C0C0"/>
        </a:accent5>
        <a:accent6>
          <a:srgbClr val="B90000"/>
        </a:accent6>
        <a:hlink>
          <a:srgbClr val="CC0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4311</TotalTime>
  <Words>1108</Words>
  <Application>Microsoft Office PowerPoint</Application>
  <PresentationFormat>Diaprojekcija na zaslonu (4:3)</PresentationFormat>
  <Paragraphs>81</Paragraphs>
  <Slides>11</Slides>
  <Notes>3</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11</vt:i4>
      </vt:variant>
    </vt:vector>
  </HeadingPairs>
  <TitlesOfParts>
    <vt:vector size="17" baseType="lpstr">
      <vt:lpstr>Arial</vt:lpstr>
      <vt:lpstr>Arial Unicode MS</vt:lpstr>
      <vt:lpstr>Courier New</vt:lpstr>
      <vt:lpstr>Times New Roman</vt:lpstr>
      <vt:lpstr>Wingdings</vt:lpstr>
      <vt:lpstr>Cisef-Predloga za prezentacije</vt:lpstr>
      <vt:lpstr>Uporaba predkomercialnega naročanja (PKN) pri zagotavljanju  inovativnih rešitev v Sloveniji</vt:lpstr>
      <vt:lpstr>PowerPointova predstavitev</vt:lpstr>
      <vt:lpstr>Model javnega naročanja IT rešitev v Sloveniji (zagotavljanje informacijskih storitev v javnem sektorju)</vt:lpstr>
      <vt:lpstr>PowerPointova predstavitev</vt:lpstr>
      <vt:lpstr>Postopek predkomercialnega naročanja  (PKN) po fazah</vt:lpstr>
      <vt:lpstr>Pregled stanja implementacije PKN v Evropi </vt:lpstr>
      <vt:lpstr>Primer projekta PKN za zagotavljanje informacijskih storitev v javnem sektorju</vt:lpstr>
      <vt:lpstr>PowerPointova predstavitev</vt:lpstr>
      <vt:lpstr>Obravnava praktičnega primera - nekaj ugotovitev</vt:lpstr>
      <vt:lpstr>Kako se ne smemo lotevati informatizacije poslovanja: Primer projekta eZdravje (povzetek nekaterih ugotovitev Računskega sodišča RS, 2013)</vt:lpstr>
      <vt:lpstr>Metodološki okvir informatizacije poslovanja</vt:lpstr>
    </vt:vector>
  </TitlesOfParts>
  <Company>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predstavitev-CISEF</dc:title>
  <dc:creator>efkovacic</dc:creator>
  <cp:lastModifiedBy>Katja Golavšek</cp:lastModifiedBy>
  <cp:revision>491</cp:revision>
  <dcterms:created xsi:type="dcterms:W3CDTF">2006-05-24T13:46:16Z</dcterms:created>
  <dcterms:modified xsi:type="dcterms:W3CDTF">2018-11-16T10:57:48Z</dcterms:modified>
</cp:coreProperties>
</file>