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3" r:id="rId19"/>
    <p:sldId id="273" r:id="rId20"/>
    <p:sldId id="280" r:id="rId21"/>
    <p:sldId id="274" r:id="rId22"/>
    <p:sldId id="281" r:id="rId23"/>
    <p:sldId id="275" r:id="rId24"/>
    <p:sldId id="276" r:id="rId25"/>
    <p:sldId id="277" r:id="rId26"/>
    <p:sldId id="278" r:id="rId27"/>
    <p:sldId id="284" r:id="rId28"/>
    <p:sldId id="282" r:id="rId29"/>
  </p:sldIdLst>
  <p:sldSz cx="9144000" cy="6858000" type="screen4x3"/>
  <p:notesSz cx="6794500" cy="9906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488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70F07-FA77-4915-93BD-B31A53CA9DC6}" type="datetimeFigureOut">
              <a:rPr lang="sl-SI" smtClean="0"/>
              <a:t>11.5.2015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56335-1ED7-4D0A-B4D6-FACFCB91CB7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032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71A077-C764-4F54-AF3F-4733DBAEE043}" type="datetimeFigureOut">
              <a:rPr lang="sl-SI" smtClean="0"/>
              <a:t>11.5.2015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6ECB06-D5C1-4B78-9069-C4B9F64F01C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71A077-C764-4F54-AF3F-4733DBAEE043}" type="datetimeFigureOut">
              <a:rPr lang="sl-SI" smtClean="0"/>
              <a:t>11.5.2015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ECB06-D5C1-4B78-9069-C4B9F64F01C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71A077-C764-4F54-AF3F-4733DBAEE043}" type="datetimeFigureOut">
              <a:rPr lang="sl-SI" smtClean="0"/>
              <a:t>11.5.2015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ECB06-D5C1-4B78-9069-C4B9F64F01C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71A077-C764-4F54-AF3F-4733DBAEE043}" type="datetimeFigureOut">
              <a:rPr lang="sl-SI" smtClean="0"/>
              <a:t>11.5.2015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ECB06-D5C1-4B78-9069-C4B9F64F01C2}" type="slidenum">
              <a:rPr lang="sl-SI" smtClean="0"/>
              <a:t>‹#›</a:t>
            </a:fld>
            <a:endParaRPr lang="sl-S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71A077-C764-4F54-AF3F-4733DBAEE043}" type="datetimeFigureOut">
              <a:rPr lang="sl-SI" smtClean="0"/>
              <a:t>11.5.2015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ECB06-D5C1-4B78-9069-C4B9F64F01C2}" type="slidenum">
              <a:rPr lang="sl-SI" smtClean="0"/>
              <a:t>‹#›</a:t>
            </a:fld>
            <a:endParaRPr lang="sl-SI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71A077-C764-4F54-AF3F-4733DBAEE043}" type="datetimeFigureOut">
              <a:rPr lang="sl-SI" smtClean="0"/>
              <a:t>11.5.2015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ECB06-D5C1-4B78-9069-C4B9F64F01C2}" type="slidenum">
              <a:rPr lang="sl-SI" smtClean="0"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71A077-C764-4F54-AF3F-4733DBAEE043}" type="datetimeFigureOut">
              <a:rPr lang="sl-SI" smtClean="0"/>
              <a:t>11.5.2015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ECB06-D5C1-4B78-9069-C4B9F64F01C2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71A077-C764-4F54-AF3F-4733DBAEE043}" type="datetimeFigureOut">
              <a:rPr lang="sl-SI" smtClean="0"/>
              <a:t>11.5.2015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ECB06-D5C1-4B78-9069-C4B9F64F01C2}" type="slidenum">
              <a:rPr lang="sl-SI" smtClean="0"/>
              <a:t>‹#›</a:t>
            </a:fld>
            <a:endParaRPr lang="sl-S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71A077-C764-4F54-AF3F-4733DBAEE043}" type="datetimeFigureOut">
              <a:rPr lang="sl-SI" smtClean="0"/>
              <a:t>11.5.2015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ECB06-D5C1-4B78-9069-C4B9F64F01C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71A077-C764-4F54-AF3F-4733DBAEE043}" type="datetimeFigureOut">
              <a:rPr lang="sl-SI" smtClean="0"/>
              <a:t>11.5.2015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ECB06-D5C1-4B78-9069-C4B9F64F01C2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71A077-C764-4F54-AF3F-4733DBAEE043}" type="datetimeFigureOut">
              <a:rPr lang="sl-SI" smtClean="0"/>
              <a:t>11.5.2015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6ECB06-D5C1-4B78-9069-C4B9F64F01C2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71A077-C764-4F54-AF3F-4733DBAEE043}" type="datetimeFigureOut">
              <a:rPr lang="sl-SI" smtClean="0"/>
              <a:t>11.5.2015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6ECB06-D5C1-4B78-9069-C4B9F64F01C2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urska.skok-klima@mf-rs.si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l-SI" sz="2800" dirty="0" smtClean="0"/>
              <a:t>Javna predstavitev </a:t>
            </a:r>
            <a:br>
              <a:rPr lang="sl-SI" sz="2800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/>
              <a:t>Zakon o javnem naročanju</a:t>
            </a:r>
            <a:endParaRPr lang="sl-SI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sl-SI" sz="1600" dirty="0" smtClean="0"/>
              <a:t>Ministrstvo za javno upravo, Direktorat za javno naročanje</a:t>
            </a:r>
          </a:p>
          <a:p>
            <a:pPr algn="ctr"/>
            <a:endParaRPr lang="sl-SI" sz="1600" dirty="0"/>
          </a:p>
          <a:p>
            <a:pPr algn="ctr"/>
            <a:r>
              <a:rPr lang="sl-SI" sz="1600" dirty="0" smtClean="0"/>
              <a:t>Ljubljana, 12.5.2015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251105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sl-SI" dirty="0" smtClean="0"/>
              <a:t>naročnik </a:t>
            </a:r>
            <a:r>
              <a:rPr lang="sl-SI" dirty="0"/>
              <a:t>ne razkrije informacij, ki mu jih gospodarski subjekti predložijo in označijo kot </a:t>
            </a:r>
            <a:r>
              <a:rPr lang="sl-SI" dirty="0" smtClean="0"/>
              <a:t>zaupne;</a:t>
            </a:r>
          </a:p>
          <a:p>
            <a:pPr algn="just"/>
            <a:endParaRPr lang="sl-SI" dirty="0"/>
          </a:p>
          <a:p>
            <a:pPr algn="just" fontAlgn="base" hangingPunct="0"/>
            <a:r>
              <a:rPr lang="sl-SI" b="1" u="sng" dirty="0" smtClean="0"/>
              <a:t>javni </a:t>
            </a:r>
            <a:r>
              <a:rPr lang="sl-SI" b="1" u="sng" dirty="0"/>
              <a:t>podatki </a:t>
            </a:r>
            <a:r>
              <a:rPr lang="sl-SI" b="1" u="sng" dirty="0" smtClean="0"/>
              <a:t>so: </a:t>
            </a:r>
            <a:r>
              <a:rPr lang="sl-SI" dirty="0" smtClean="0">
                <a:solidFill>
                  <a:srgbClr val="0070C0"/>
                </a:solidFill>
              </a:rPr>
              <a:t>specifikacije</a:t>
            </a:r>
            <a:r>
              <a:rPr lang="sl-SI" dirty="0" smtClean="0"/>
              <a:t> </a:t>
            </a:r>
            <a:r>
              <a:rPr lang="sl-SI" dirty="0"/>
              <a:t>in količina iz specifikacije, cena na enoto, vrednost posamezne postavke in skupna vrednost iz ponudbe ter vsi tisti podatki, ki so vplivali na razvrstitev ponudbe v okviru drugih </a:t>
            </a:r>
            <a:r>
              <a:rPr lang="sl-SI" dirty="0" smtClean="0"/>
              <a:t>meril;</a:t>
            </a:r>
            <a:endParaRPr lang="sl-SI" dirty="0"/>
          </a:p>
          <a:p>
            <a:pPr algn="just" fontAlgn="base" hangingPunct="0"/>
            <a:endParaRPr lang="sl-SI" dirty="0"/>
          </a:p>
          <a:p>
            <a:pPr algn="just" fontAlgn="base" hangingPunct="0"/>
            <a:r>
              <a:rPr lang="sl-SI" dirty="0" smtClean="0"/>
              <a:t>vsi </a:t>
            </a:r>
            <a:r>
              <a:rPr lang="sl-SI" dirty="0"/>
              <a:t>dokumenti v zvezi z oddajo javnega naročila so po pravnomočnosti odločitve </a:t>
            </a:r>
            <a:r>
              <a:rPr lang="sl-SI" dirty="0" smtClean="0"/>
              <a:t>javni</a:t>
            </a:r>
            <a:r>
              <a:rPr lang="sl-SI" dirty="0"/>
              <a:t>, če ne vsebujejo poslovnih skrivnosti ali tajnih </a:t>
            </a:r>
            <a:r>
              <a:rPr lang="sl-SI" dirty="0" smtClean="0"/>
              <a:t>podatkov; </a:t>
            </a:r>
            <a:endParaRPr lang="sl-SI" dirty="0" smtClean="0"/>
          </a:p>
          <a:p>
            <a:pPr algn="just" fontAlgn="base" hangingPunct="0">
              <a:buFontTx/>
              <a:buChar char="-"/>
            </a:pPr>
            <a:endParaRPr lang="sl-SI" dirty="0"/>
          </a:p>
          <a:p>
            <a:pPr algn="just" fontAlgn="base" hangingPunct="0"/>
            <a:r>
              <a:rPr lang="sl-SI" dirty="0" smtClean="0"/>
              <a:t>če </a:t>
            </a:r>
            <a:r>
              <a:rPr lang="sl-SI" dirty="0"/>
              <a:t>naročnik izvede </a:t>
            </a:r>
            <a:r>
              <a:rPr lang="sl-SI" b="1" dirty="0"/>
              <a:t>popoln pregled vseh </a:t>
            </a:r>
            <a:r>
              <a:rPr lang="sl-SI" b="1" dirty="0" smtClean="0"/>
              <a:t>ponudb</a:t>
            </a:r>
            <a:r>
              <a:rPr lang="sl-SI" dirty="0" smtClean="0"/>
              <a:t> se dovoli </a:t>
            </a:r>
            <a:r>
              <a:rPr lang="sl-SI" b="1" dirty="0" smtClean="0"/>
              <a:t>vpogled samo ponudniku</a:t>
            </a:r>
            <a:r>
              <a:rPr lang="sl-SI" b="1" dirty="0"/>
              <a:t>, ki je oddal dopustno </a:t>
            </a:r>
            <a:r>
              <a:rPr lang="sl-SI" b="1" dirty="0" smtClean="0"/>
              <a:t>ponudbo;</a:t>
            </a:r>
          </a:p>
          <a:p>
            <a:pPr algn="just" fontAlgn="base" hangingPunct="0"/>
            <a:endParaRPr lang="sl-SI" dirty="0"/>
          </a:p>
          <a:p>
            <a:pPr algn="just" fontAlgn="base" hangingPunct="0"/>
            <a:r>
              <a:rPr lang="sl-SI" dirty="0"/>
              <a:t>če naročnik ne izvede popolnega pregleda ponudb, mora dovoliti vpogled v ponudbo izbranega ponudnika vsakemu ponudniku, ki je oddal </a:t>
            </a:r>
            <a:r>
              <a:rPr lang="sl-SI" dirty="0" smtClean="0"/>
              <a:t>ponudbo;</a:t>
            </a:r>
          </a:p>
          <a:p>
            <a:pPr algn="just" fontAlgn="base" hangingPunct="0"/>
            <a:endParaRPr lang="sl-SI" dirty="0"/>
          </a:p>
          <a:p>
            <a:pPr algn="just" fontAlgn="base" hangingPunct="0"/>
            <a:r>
              <a:rPr lang="sl-SI" dirty="0" smtClean="0"/>
              <a:t>vpogled samo </a:t>
            </a:r>
            <a:r>
              <a:rPr lang="sl-SI" dirty="0"/>
              <a:t>v ponudbo ponudnika, kateremu je naročnik oddal javno </a:t>
            </a:r>
            <a:r>
              <a:rPr lang="sl-SI" dirty="0" smtClean="0"/>
              <a:t>naročilo;</a:t>
            </a:r>
          </a:p>
          <a:p>
            <a:pPr algn="just" fontAlgn="base" hangingPunct="0"/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Zaupnost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3286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1200" dirty="0" smtClean="0"/>
              <a:t>a</a:t>
            </a:r>
            <a:r>
              <a:rPr lang="sl-SI" sz="1200" dirty="0"/>
              <a:t>) </a:t>
            </a:r>
            <a:r>
              <a:rPr lang="sl-SI" sz="1200" dirty="0" smtClean="0"/>
              <a:t>Odprti </a:t>
            </a:r>
            <a:r>
              <a:rPr lang="sl-SI" sz="1200" dirty="0"/>
              <a:t>postopek</a:t>
            </a:r>
            <a:r>
              <a:rPr lang="sl-SI" sz="1200" dirty="0" smtClean="0"/>
              <a:t>,</a:t>
            </a:r>
            <a:endParaRPr lang="sl-SI" sz="1200" dirty="0"/>
          </a:p>
          <a:p>
            <a:pPr marL="0" indent="0">
              <a:buNone/>
            </a:pPr>
            <a:r>
              <a:rPr lang="sl-SI" sz="1200" dirty="0"/>
              <a:t>b) Omejeni postopek</a:t>
            </a:r>
            <a:r>
              <a:rPr lang="sl-SI" sz="1200" dirty="0" smtClean="0"/>
              <a:t>,</a:t>
            </a:r>
            <a:endParaRPr lang="sl-SI" sz="1200" dirty="0"/>
          </a:p>
          <a:p>
            <a:pPr marL="0" indent="0">
              <a:buNone/>
            </a:pPr>
            <a:r>
              <a:rPr lang="sl-SI" sz="1200" dirty="0"/>
              <a:t>c) </a:t>
            </a:r>
            <a:r>
              <a:rPr lang="sl-SI" sz="1200" b="1" dirty="0"/>
              <a:t>Partnerstvo za </a:t>
            </a:r>
            <a:r>
              <a:rPr lang="sl-SI" sz="1200" b="1" dirty="0" smtClean="0"/>
              <a:t>inovacije (</a:t>
            </a:r>
            <a:r>
              <a:rPr lang="sl-SI" sz="1200" b="1" dirty="0" smtClean="0">
                <a:solidFill>
                  <a:srgbClr val="FF0000"/>
                </a:solidFill>
              </a:rPr>
              <a:t>novo</a:t>
            </a:r>
            <a:r>
              <a:rPr lang="sl-SI" sz="1200" b="1" dirty="0" smtClean="0"/>
              <a:t>),</a:t>
            </a:r>
            <a:endParaRPr lang="sl-SI" sz="1200" b="1" dirty="0"/>
          </a:p>
          <a:p>
            <a:pPr marL="0" indent="0">
              <a:buNone/>
            </a:pPr>
            <a:r>
              <a:rPr lang="sl-SI" sz="1200" dirty="0"/>
              <a:t>č) Konkurenčni </a:t>
            </a:r>
            <a:r>
              <a:rPr lang="sl-SI" sz="1200" dirty="0" smtClean="0"/>
              <a:t>dialog,</a:t>
            </a:r>
            <a:endParaRPr lang="sl-SI" sz="1200" dirty="0"/>
          </a:p>
          <a:p>
            <a:pPr marL="0" indent="0">
              <a:buNone/>
            </a:pPr>
            <a:r>
              <a:rPr lang="sl-SI" sz="1200" dirty="0"/>
              <a:t>d) Konkurenčni postopek s </a:t>
            </a:r>
            <a:r>
              <a:rPr lang="sl-SI" sz="1200" dirty="0" smtClean="0"/>
              <a:t>pogajanji – samo na </a:t>
            </a:r>
            <a:r>
              <a:rPr lang="sl-SI" sz="1200" dirty="0"/>
              <a:t>splošnem </a:t>
            </a:r>
            <a:r>
              <a:rPr lang="sl-SI" sz="1200" dirty="0" smtClean="0"/>
              <a:t>področju,</a:t>
            </a:r>
            <a:endParaRPr lang="sl-SI" sz="1200" dirty="0"/>
          </a:p>
          <a:p>
            <a:pPr marL="0" indent="0">
              <a:buNone/>
            </a:pPr>
            <a:r>
              <a:rPr lang="sl-SI" sz="1200" dirty="0"/>
              <a:t>e) Postopek s pogajanji z </a:t>
            </a:r>
            <a:r>
              <a:rPr lang="sl-SI" sz="1200" dirty="0" smtClean="0"/>
              <a:t>objavo – samo na </a:t>
            </a:r>
            <a:r>
              <a:rPr lang="sl-SI" sz="1200" dirty="0"/>
              <a:t>infrastrukturnem </a:t>
            </a:r>
            <a:r>
              <a:rPr lang="sl-SI" sz="1200" dirty="0" smtClean="0"/>
              <a:t>področju,</a:t>
            </a:r>
            <a:endParaRPr lang="sl-SI" sz="1200" dirty="0"/>
          </a:p>
          <a:p>
            <a:pPr marL="0" indent="0">
              <a:buNone/>
            </a:pPr>
            <a:r>
              <a:rPr lang="sl-SI" sz="1200" dirty="0"/>
              <a:t>f) Postopek s pogajanji brez predhodne </a:t>
            </a:r>
            <a:r>
              <a:rPr lang="sl-SI" sz="1200" dirty="0" smtClean="0"/>
              <a:t>objave,</a:t>
            </a:r>
            <a:endParaRPr lang="sl-SI" sz="1200" dirty="0"/>
          </a:p>
          <a:p>
            <a:pPr marL="0" indent="0">
              <a:buNone/>
            </a:pPr>
            <a:r>
              <a:rPr lang="sl-SI" sz="1200" dirty="0"/>
              <a:t>g) </a:t>
            </a:r>
            <a:r>
              <a:rPr lang="sl-SI" sz="1200" b="1" dirty="0"/>
              <a:t>Enostavni </a:t>
            </a:r>
            <a:r>
              <a:rPr lang="sl-SI" sz="1200" b="1" dirty="0" smtClean="0"/>
              <a:t>postopek </a:t>
            </a:r>
            <a:r>
              <a:rPr lang="sl-SI" sz="1200" dirty="0" smtClean="0"/>
              <a:t>(</a:t>
            </a:r>
            <a:r>
              <a:rPr lang="sl-SI" sz="1200" b="1" dirty="0" smtClean="0">
                <a:solidFill>
                  <a:srgbClr val="FF0000"/>
                </a:solidFill>
              </a:rPr>
              <a:t>prej NMV</a:t>
            </a:r>
            <a:r>
              <a:rPr lang="sl-SI" sz="1200" dirty="0" smtClean="0"/>
              <a:t>).</a:t>
            </a:r>
          </a:p>
          <a:p>
            <a:pPr marL="0" indent="0">
              <a:buNone/>
            </a:pPr>
            <a:endParaRPr lang="sl-SI" sz="2000" dirty="0" smtClean="0"/>
          </a:p>
          <a:p>
            <a:pPr marL="0" lvl="0" indent="0">
              <a:buNone/>
            </a:pPr>
            <a:r>
              <a:rPr lang="sl-SI" sz="1600" u="sng" dirty="0" smtClean="0"/>
              <a:t>Splošno področje: </a:t>
            </a:r>
            <a:r>
              <a:rPr lang="sl-SI" sz="1600" dirty="0" smtClean="0"/>
              <a:t>			</a:t>
            </a:r>
            <a:r>
              <a:rPr lang="sl-SI" sz="1600" u="sng" dirty="0" smtClean="0"/>
              <a:t>Infrastrukturno področje: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Postopki </a:t>
            </a:r>
            <a:endParaRPr lang="sl-SI" dirty="0"/>
          </a:p>
        </p:txBody>
      </p:sp>
      <p:sp>
        <p:nvSpPr>
          <p:cNvPr id="6" name="Vgrajen pomnilnik 5"/>
          <p:cNvSpPr/>
          <p:nvPr/>
        </p:nvSpPr>
        <p:spPr>
          <a:xfrm>
            <a:off x="683568" y="4149080"/>
            <a:ext cx="3384376" cy="2088232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l-SI" sz="1400" b="1" dirty="0" smtClean="0">
                <a:solidFill>
                  <a:schemeClr val="tx1"/>
                </a:solidFill>
              </a:rPr>
              <a:t>blago/storitve </a:t>
            </a:r>
          </a:p>
          <a:p>
            <a:pPr lvl="0"/>
            <a:endParaRPr lang="sl-SI" sz="1400" b="1" dirty="0">
              <a:solidFill>
                <a:schemeClr val="tx1"/>
              </a:solidFill>
            </a:endParaRPr>
          </a:p>
          <a:p>
            <a:pPr lvl="0"/>
            <a:r>
              <a:rPr lang="sl-SI" sz="1400" b="1" dirty="0" smtClean="0">
                <a:solidFill>
                  <a:schemeClr val="tx1"/>
                </a:solidFill>
              </a:rPr>
              <a:t>20.000 </a:t>
            </a:r>
            <a:r>
              <a:rPr lang="sl-SI" sz="1400" b="1" dirty="0" err="1" smtClean="0">
                <a:solidFill>
                  <a:schemeClr val="tx1"/>
                </a:solidFill>
              </a:rPr>
              <a:t>eur</a:t>
            </a:r>
            <a:r>
              <a:rPr lang="sl-SI" sz="1400" b="1" dirty="0" smtClean="0">
                <a:solidFill>
                  <a:schemeClr val="tx1"/>
                </a:solidFill>
              </a:rPr>
              <a:t> - 134.000 </a:t>
            </a:r>
            <a:r>
              <a:rPr lang="sl-SI" sz="1400" b="1" dirty="0" err="1" smtClean="0">
                <a:solidFill>
                  <a:schemeClr val="tx1"/>
                </a:solidFill>
              </a:rPr>
              <a:t>eur</a:t>
            </a:r>
            <a:r>
              <a:rPr lang="sl-SI" sz="1400" b="1" dirty="0" smtClean="0">
                <a:solidFill>
                  <a:schemeClr val="tx1"/>
                </a:solidFill>
              </a:rPr>
              <a:t> </a:t>
            </a:r>
          </a:p>
          <a:p>
            <a:pPr lvl="0"/>
            <a:endParaRPr lang="sl-SI" sz="1400" b="1" dirty="0" smtClean="0">
              <a:solidFill>
                <a:schemeClr val="tx1"/>
              </a:solidFill>
            </a:endParaRPr>
          </a:p>
          <a:p>
            <a:pPr lvl="0"/>
            <a:r>
              <a:rPr lang="sl-SI" sz="1400" b="1" dirty="0" smtClean="0">
                <a:solidFill>
                  <a:schemeClr val="tx1"/>
                </a:solidFill>
              </a:rPr>
              <a:t>gradnje </a:t>
            </a:r>
          </a:p>
          <a:p>
            <a:pPr lvl="0"/>
            <a:endParaRPr lang="sl-SI" sz="1400" b="1" dirty="0">
              <a:solidFill>
                <a:schemeClr val="tx1"/>
              </a:solidFill>
            </a:endParaRPr>
          </a:p>
          <a:p>
            <a:pPr lvl="0"/>
            <a:r>
              <a:rPr lang="sl-SI" sz="1400" b="1" dirty="0" smtClean="0">
                <a:solidFill>
                  <a:schemeClr val="tx1"/>
                </a:solidFill>
              </a:rPr>
              <a:t>40.000 </a:t>
            </a:r>
            <a:r>
              <a:rPr lang="sl-SI" sz="1400" b="1" dirty="0" err="1" smtClean="0">
                <a:solidFill>
                  <a:schemeClr val="tx1"/>
                </a:solidFill>
              </a:rPr>
              <a:t>eur</a:t>
            </a:r>
            <a:r>
              <a:rPr lang="sl-SI" sz="1400" b="1" dirty="0" smtClean="0">
                <a:solidFill>
                  <a:schemeClr val="tx1"/>
                </a:solidFill>
              </a:rPr>
              <a:t> - 500.000 </a:t>
            </a:r>
            <a:r>
              <a:rPr lang="sl-SI" sz="1400" b="1" dirty="0" err="1" smtClean="0">
                <a:solidFill>
                  <a:schemeClr val="tx1"/>
                </a:solidFill>
              </a:rPr>
              <a:t>eur</a:t>
            </a:r>
            <a:endParaRPr lang="sl-SI" sz="1400" b="1" dirty="0">
              <a:solidFill>
                <a:schemeClr val="tx1"/>
              </a:solidFill>
            </a:endParaRPr>
          </a:p>
        </p:txBody>
      </p:sp>
      <p:sp>
        <p:nvSpPr>
          <p:cNvPr id="7" name="Vgrajen pomnilnik 6"/>
          <p:cNvSpPr/>
          <p:nvPr/>
        </p:nvSpPr>
        <p:spPr>
          <a:xfrm>
            <a:off x="4427984" y="4149080"/>
            <a:ext cx="3456384" cy="2088232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l-SI" sz="1400" b="1" dirty="0" smtClean="0">
                <a:solidFill>
                  <a:schemeClr val="tx1"/>
                </a:solidFill>
              </a:rPr>
              <a:t>blago/storitve </a:t>
            </a:r>
          </a:p>
          <a:p>
            <a:pPr lvl="0"/>
            <a:endParaRPr lang="sl-SI" sz="1400" b="1" dirty="0">
              <a:solidFill>
                <a:schemeClr val="tx1"/>
              </a:solidFill>
            </a:endParaRPr>
          </a:p>
          <a:p>
            <a:pPr lvl="0"/>
            <a:r>
              <a:rPr lang="sl-SI" sz="1400" b="1" dirty="0">
                <a:solidFill>
                  <a:schemeClr val="tx1"/>
                </a:solidFill>
              </a:rPr>
              <a:t>5</a:t>
            </a:r>
            <a:r>
              <a:rPr lang="sl-SI" sz="1400" b="1" dirty="0" smtClean="0">
                <a:solidFill>
                  <a:schemeClr val="tx1"/>
                </a:solidFill>
              </a:rPr>
              <a:t>0.000 </a:t>
            </a:r>
            <a:r>
              <a:rPr lang="sl-SI" sz="1400" b="1" dirty="0" err="1" smtClean="0">
                <a:solidFill>
                  <a:schemeClr val="tx1"/>
                </a:solidFill>
              </a:rPr>
              <a:t>eur</a:t>
            </a:r>
            <a:r>
              <a:rPr lang="sl-SI" sz="1400" b="1" dirty="0" smtClean="0">
                <a:solidFill>
                  <a:schemeClr val="tx1"/>
                </a:solidFill>
              </a:rPr>
              <a:t> - 414.000 </a:t>
            </a:r>
            <a:r>
              <a:rPr lang="sl-SI" sz="1400" b="1" dirty="0" err="1" smtClean="0">
                <a:solidFill>
                  <a:schemeClr val="tx1"/>
                </a:solidFill>
              </a:rPr>
              <a:t>eur</a:t>
            </a:r>
            <a:r>
              <a:rPr lang="sl-SI" sz="1400" b="1" dirty="0" smtClean="0">
                <a:solidFill>
                  <a:schemeClr val="tx1"/>
                </a:solidFill>
              </a:rPr>
              <a:t> </a:t>
            </a:r>
          </a:p>
          <a:p>
            <a:pPr lvl="0"/>
            <a:endParaRPr lang="sl-SI" sz="1400" b="1" dirty="0" smtClean="0">
              <a:solidFill>
                <a:schemeClr val="tx1"/>
              </a:solidFill>
            </a:endParaRPr>
          </a:p>
          <a:p>
            <a:pPr lvl="0"/>
            <a:r>
              <a:rPr lang="sl-SI" sz="1400" b="1" dirty="0" smtClean="0">
                <a:solidFill>
                  <a:schemeClr val="tx1"/>
                </a:solidFill>
              </a:rPr>
              <a:t>gradnje </a:t>
            </a:r>
          </a:p>
          <a:p>
            <a:pPr lvl="0"/>
            <a:endParaRPr lang="sl-SI" sz="1400" b="1" dirty="0">
              <a:solidFill>
                <a:schemeClr val="tx1"/>
              </a:solidFill>
            </a:endParaRPr>
          </a:p>
          <a:p>
            <a:pPr lvl="0"/>
            <a:r>
              <a:rPr lang="sl-SI" sz="1400" b="1" dirty="0" smtClean="0">
                <a:solidFill>
                  <a:schemeClr val="tx1"/>
                </a:solidFill>
              </a:rPr>
              <a:t>100.000 </a:t>
            </a:r>
            <a:r>
              <a:rPr lang="sl-SI" sz="1400" b="1" dirty="0" err="1" smtClean="0">
                <a:solidFill>
                  <a:schemeClr val="tx1"/>
                </a:solidFill>
              </a:rPr>
              <a:t>eur</a:t>
            </a:r>
            <a:r>
              <a:rPr lang="sl-SI" sz="1400" b="1" dirty="0" smtClean="0">
                <a:solidFill>
                  <a:schemeClr val="tx1"/>
                </a:solidFill>
              </a:rPr>
              <a:t> – 1.000.000 </a:t>
            </a:r>
            <a:r>
              <a:rPr lang="sl-SI" sz="1400" b="1" dirty="0" err="1" smtClean="0">
                <a:solidFill>
                  <a:schemeClr val="tx1"/>
                </a:solidFill>
              </a:rPr>
              <a:t>eur</a:t>
            </a:r>
            <a:endParaRPr lang="sl-SI" sz="1400" b="1" dirty="0">
              <a:solidFill>
                <a:schemeClr val="tx1"/>
              </a:solidFill>
            </a:endParaRPr>
          </a:p>
        </p:txBody>
      </p:sp>
      <p:cxnSp>
        <p:nvCxnSpPr>
          <p:cNvPr id="11" name="Kolenski povezovalnik 10"/>
          <p:cNvCxnSpPr/>
          <p:nvPr/>
        </p:nvCxnSpPr>
        <p:spPr>
          <a:xfrm>
            <a:off x="3131840" y="3284984"/>
            <a:ext cx="792088" cy="64807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82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Roki so krajši </a:t>
            </a:r>
            <a:endParaRPr lang="sl-SI" dirty="0" smtClean="0"/>
          </a:p>
          <a:p>
            <a:pPr marL="0" indent="0" algn="just">
              <a:buNone/>
            </a:pPr>
            <a:r>
              <a:rPr lang="sl-SI" dirty="0" smtClean="0"/>
              <a:t>(npr. 35 </a:t>
            </a:r>
            <a:r>
              <a:rPr lang="sl-SI" dirty="0" smtClean="0"/>
              <a:t>dni </a:t>
            </a:r>
            <a:r>
              <a:rPr lang="sl-SI" dirty="0" smtClean="0"/>
              <a:t>odprti, 30 dni omejeni, ni določen pri enostavnem, ….) 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Enostavni postopek: </a:t>
            </a:r>
          </a:p>
          <a:p>
            <a:pPr marL="0" indent="0">
              <a:buNone/>
            </a:pPr>
            <a:endParaRPr lang="sl-SI" dirty="0"/>
          </a:p>
          <a:p>
            <a:pPr>
              <a:buFontTx/>
              <a:buChar char="-"/>
            </a:pPr>
            <a:r>
              <a:rPr lang="sl-SI" dirty="0" smtClean="0"/>
              <a:t>vsak </a:t>
            </a:r>
            <a:r>
              <a:rPr lang="sl-SI" dirty="0"/>
              <a:t>gospodarski </a:t>
            </a:r>
            <a:r>
              <a:rPr lang="sl-SI" dirty="0" smtClean="0"/>
              <a:t>subjekt,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obvestilo </a:t>
            </a:r>
            <a:r>
              <a:rPr lang="sl-SI" dirty="0"/>
              <a:t>o javnem naročilu po enostavnem </a:t>
            </a:r>
            <a:r>
              <a:rPr lang="sl-SI" dirty="0" smtClean="0"/>
              <a:t>postopku,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možnost vključitve </a:t>
            </a:r>
            <a:r>
              <a:rPr lang="sl-SI" dirty="0" smtClean="0"/>
              <a:t>pogajanj,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ponudnik </a:t>
            </a:r>
            <a:r>
              <a:rPr lang="sl-SI" dirty="0"/>
              <a:t>izkaže izpolnjevanje vseh zahtev naročnika z lastno izjavo ali z izpolnitvijo obrazca </a:t>
            </a:r>
            <a:r>
              <a:rPr lang="sl-SI" dirty="0" smtClean="0"/>
              <a:t>ESPD,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ni </a:t>
            </a:r>
            <a:r>
              <a:rPr lang="sl-SI" dirty="0"/>
              <a:t>potrebno preveriti obstoja in vsebine navedb v ponudbi, razen če dvomi v resničnost ponudnikovih </a:t>
            </a:r>
            <a:r>
              <a:rPr lang="sl-SI" dirty="0" smtClean="0"/>
              <a:t>izjav,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ni </a:t>
            </a:r>
            <a:r>
              <a:rPr lang="sl-SI" dirty="0"/>
              <a:t>potrebno upoštevati rokov, določenih v četrtem odstavku 60. člena in tretjem odstavku 73. člena tega </a:t>
            </a:r>
            <a:r>
              <a:rPr lang="sl-SI" dirty="0" smtClean="0"/>
              <a:t>zakona – sprememba do 6 dni pred),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naročnik </a:t>
            </a:r>
            <a:r>
              <a:rPr lang="sl-SI" dirty="0"/>
              <a:t>se pri enostavnem postopku lahko odloči ali bo v postopek vključil določbe o razlogih za izključitev, pogojih za sodelovanje in podizvajalcih. 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Postopki, roki…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6171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algn="just">
              <a:buFontTx/>
              <a:buChar char="-"/>
            </a:pPr>
            <a:r>
              <a:rPr lang="sl-SI" dirty="0" smtClean="0"/>
              <a:t>Urejeno predhodno preverjanje trga.</a:t>
            </a:r>
          </a:p>
          <a:p>
            <a:pPr algn="just">
              <a:buFontTx/>
              <a:buChar char="-"/>
            </a:pPr>
            <a:r>
              <a:rPr lang="sl-SI" dirty="0" smtClean="0"/>
              <a:t>Urejeno predhodno sodelovanje kandidatov/ponudnikov.</a:t>
            </a:r>
          </a:p>
          <a:p>
            <a:pPr algn="just">
              <a:buFontTx/>
              <a:buChar char="-"/>
            </a:pPr>
            <a:r>
              <a:rPr lang="sl-SI" dirty="0" smtClean="0"/>
              <a:t>Lahko </a:t>
            </a:r>
            <a:r>
              <a:rPr lang="sl-SI" dirty="0" smtClean="0"/>
              <a:t>se začne </a:t>
            </a:r>
            <a:r>
              <a:rPr lang="sl-SI" dirty="0"/>
              <a:t>s sklepom o začetku </a:t>
            </a:r>
            <a:r>
              <a:rPr lang="sl-SI" dirty="0" smtClean="0"/>
              <a:t>postopka (ni obvezen).</a:t>
            </a:r>
          </a:p>
          <a:p>
            <a:pPr algn="just">
              <a:buFontTx/>
              <a:buChar char="-"/>
            </a:pPr>
            <a:r>
              <a:rPr lang="sl-SI" dirty="0" smtClean="0"/>
              <a:t>Naveden mora biti vir </a:t>
            </a:r>
            <a:r>
              <a:rPr lang="sl-SI" dirty="0"/>
              <a:t>in obseg sredstev, namenjen izvedbi javnega </a:t>
            </a:r>
            <a:r>
              <a:rPr lang="sl-SI" dirty="0" smtClean="0"/>
              <a:t>naročila.</a:t>
            </a:r>
          </a:p>
          <a:p>
            <a:pPr algn="just">
              <a:buFontTx/>
              <a:buChar char="-"/>
            </a:pPr>
            <a:r>
              <a:rPr lang="sl-SI" dirty="0" smtClean="0"/>
              <a:t>Neposredni </a:t>
            </a:r>
            <a:r>
              <a:rPr lang="sl-SI" dirty="0"/>
              <a:t>in posredni proračunski uporabniki morajo v zvezi z začetkom in izvedbo postopka za oddajo javnega naročila ter izvedbo javnega naročila upoštevati </a:t>
            </a:r>
            <a:r>
              <a:rPr lang="sl-SI" dirty="0" smtClean="0"/>
              <a:t>pravila</a:t>
            </a:r>
            <a:r>
              <a:rPr lang="sl-SI" dirty="0"/>
              <a:t>, ki urejajo javne finance. </a:t>
            </a:r>
            <a:endParaRPr lang="sl-SI" b="1" dirty="0"/>
          </a:p>
          <a:p>
            <a:pPr algn="just">
              <a:buFontTx/>
              <a:buChar char="-"/>
            </a:pPr>
            <a:r>
              <a:rPr lang="sl-SI" dirty="0" smtClean="0"/>
              <a:t>Naročnik </a:t>
            </a:r>
            <a:r>
              <a:rPr lang="sl-SI" dirty="0"/>
              <a:t>lahko za izvajanje celotnega ali dela postopka imenuje strokovno komisijo. </a:t>
            </a:r>
            <a:endParaRPr lang="sl-SI" dirty="0" smtClean="0"/>
          </a:p>
          <a:p>
            <a:pPr algn="just">
              <a:buFontTx/>
              <a:buChar char="-"/>
            </a:pPr>
            <a:r>
              <a:rPr lang="sl-SI" dirty="0" smtClean="0"/>
              <a:t>Naročnik </a:t>
            </a:r>
            <a:r>
              <a:rPr lang="sl-SI" dirty="0"/>
              <a:t>lahko za izvedbo oziroma odločanje v postopkih javnega naročanja pooblasti drugega </a:t>
            </a:r>
            <a:r>
              <a:rPr lang="sl-SI" dirty="0" smtClean="0"/>
              <a:t>naročnika. 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Izvedba postopka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6117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hangingPunct="0">
              <a:buNone/>
            </a:pPr>
            <a:r>
              <a:rPr lang="sl-SI" dirty="0" smtClean="0"/>
              <a:t>Pogodba </a:t>
            </a:r>
            <a:r>
              <a:rPr lang="sl-SI" dirty="0"/>
              <a:t>o izvedbi javnega naročila mora vsebovati</a:t>
            </a:r>
            <a:r>
              <a:rPr lang="sl-SI" dirty="0" smtClean="0"/>
              <a:t>:</a:t>
            </a:r>
          </a:p>
          <a:p>
            <a:pPr marL="0" indent="0" algn="just" hangingPunct="0">
              <a:buNone/>
            </a:pPr>
            <a:endParaRPr lang="sl-SI" dirty="0"/>
          </a:p>
          <a:p>
            <a:pPr lvl="0" algn="just"/>
            <a:r>
              <a:rPr lang="sl-SI" dirty="0"/>
              <a:t>dejansko vrednost celotnega javnega naročila oziroma v utemeljenih primerih, kjer dejanske vrednosti ni mogoče določiti, ocenjeno vrednost javnega naročila in rok veljavnosti pogodbe</a:t>
            </a:r>
            <a:r>
              <a:rPr lang="sl-SI" dirty="0" smtClean="0"/>
              <a:t>;</a:t>
            </a:r>
          </a:p>
          <a:p>
            <a:pPr marL="0" lvl="0" indent="0" algn="just">
              <a:buNone/>
            </a:pPr>
            <a:r>
              <a:rPr lang="sl-SI" b="1" dirty="0" smtClean="0">
                <a:solidFill>
                  <a:srgbClr val="0070C0"/>
                </a:solidFill>
              </a:rPr>
              <a:t>Novo: </a:t>
            </a:r>
            <a:endParaRPr lang="sl-SI" b="1" dirty="0">
              <a:solidFill>
                <a:srgbClr val="0070C0"/>
              </a:solidFill>
            </a:endParaRPr>
          </a:p>
          <a:p>
            <a:pPr algn="just"/>
            <a:r>
              <a:rPr lang="sl-SI" dirty="0"/>
              <a:t>pogodbeno določilo, da pogodba preneha veljati, če izvajalec pogodbe o izvedbi javnega naročila ali njegov podizvajalec krši delovno, okoljsko ali socialno </a:t>
            </a:r>
            <a:r>
              <a:rPr lang="sl-SI" dirty="0" smtClean="0"/>
              <a:t>zakonodajo </a:t>
            </a:r>
            <a:r>
              <a:rPr lang="sl-SI" u="sng" dirty="0" smtClean="0">
                <a:solidFill>
                  <a:srgbClr val="FF0000"/>
                </a:solidFill>
              </a:rPr>
              <a:t>= t.im. socialna klavzula</a:t>
            </a:r>
            <a:endParaRPr lang="sl-SI" u="sng" dirty="0">
              <a:solidFill>
                <a:srgbClr val="FF000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Pogodba o izvedbi  -  sestavine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809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sl-SI" dirty="0" smtClean="0"/>
              <a:t>Naročnik </a:t>
            </a:r>
            <a:r>
              <a:rPr lang="sl-SI" dirty="0"/>
              <a:t>se lahko odloči, da javno naročilo odda po ločenih </a:t>
            </a:r>
            <a:r>
              <a:rPr lang="sl-SI" dirty="0" smtClean="0"/>
              <a:t>sklopih.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b="1" dirty="0" smtClean="0"/>
              <a:t>Če ne </a:t>
            </a:r>
            <a:r>
              <a:rPr lang="sl-SI" b="1" dirty="0"/>
              <a:t>razdeli </a:t>
            </a:r>
            <a:r>
              <a:rPr lang="sl-SI" dirty="0"/>
              <a:t>in odda po ločenih sklopih, </a:t>
            </a:r>
            <a:r>
              <a:rPr lang="sl-SI" b="1" dirty="0"/>
              <a:t>mora glavne razloge za </a:t>
            </a:r>
            <a:r>
              <a:rPr lang="sl-SI" b="1" dirty="0" smtClean="0"/>
              <a:t>takšno odločitev obrazložiti in dokumentirati.</a:t>
            </a:r>
            <a:endParaRPr lang="sl-SI" b="1" dirty="0"/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Naročnik mora tudi povedati ali </a:t>
            </a:r>
            <a:r>
              <a:rPr lang="sl-SI" dirty="0"/>
              <a:t>se lahko ponudbe predložijo za en sklop, za več sklopov ali vse sklope. 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Naročnik lahko omeji </a:t>
            </a:r>
            <a:r>
              <a:rPr lang="sl-SI" dirty="0"/>
              <a:t>število sklopov, ki se lahko oddajo enemu ponudniku, če v obvestilu </a:t>
            </a:r>
            <a:r>
              <a:rPr lang="sl-SI" dirty="0" smtClean="0"/>
              <a:t>navede </a:t>
            </a:r>
            <a:r>
              <a:rPr lang="sl-SI" dirty="0"/>
              <a:t>največje možno število sklopov na ponudnika. </a:t>
            </a:r>
          </a:p>
          <a:p>
            <a:pPr marL="0" indent="0" algn="just">
              <a:buNone/>
            </a:pPr>
            <a:endParaRPr lang="sl-SI" dirty="0" smtClean="0"/>
          </a:p>
          <a:p>
            <a:pPr marL="0" indent="0" algn="just">
              <a:buNone/>
            </a:pPr>
            <a:r>
              <a:rPr lang="sl-SI" dirty="0" smtClean="0"/>
              <a:t>Naročnik </a:t>
            </a:r>
            <a:r>
              <a:rPr lang="sl-SI" dirty="0"/>
              <a:t>lahko, kadar se lahko enemu ponudniku odda več kot en sklop, odda javno naročilo z združevanjem več ali vseh </a:t>
            </a:r>
            <a:r>
              <a:rPr lang="sl-SI" dirty="0" smtClean="0"/>
              <a:t>sklopov</a:t>
            </a:r>
            <a:r>
              <a:rPr lang="sl-SI" dirty="0"/>
              <a:t>.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Delitev na sklope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6808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1000" b="1" u="sng" dirty="0" smtClean="0"/>
              <a:t>Obvezne izključitve:</a:t>
            </a:r>
          </a:p>
          <a:p>
            <a:pPr marL="0" indent="0" algn="just">
              <a:buNone/>
            </a:pPr>
            <a:endParaRPr lang="sl-SI" sz="1000" dirty="0" smtClean="0"/>
          </a:p>
          <a:p>
            <a:pPr algn="just"/>
            <a:r>
              <a:rPr lang="sl-SI" sz="1000" dirty="0" smtClean="0"/>
              <a:t>Če je </a:t>
            </a:r>
            <a:r>
              <a:rPr lang="sl-SI" sz="1000" dirty="0"/>
              <a:t>bila </a:t>
            </a:r>
            <a:r>
              <a:rPr lang="sl-SI" sz="1000" b="1" dirty="0">
                <a:solidFill>
                  <a:srgbClr val="00B050"/>
                </a:solidFill>
              </a:rPr>
              <a:t>gospodarskemu subjektu </a:t>
            </a:r>
            <a:r>
              <a:rPr lang="sl-SI" sz="1000" dirty="0"/>
              <a:t>ali osebi, ki je članica upravnega, vodstvenega ali nadzornega organa tega gospodarskega subjekta ali ima ta oseba pooblastila za njegovo zastopanje ali odločanje ali nadzor v njem, </a:t>
            </a:r>
            <a:r>
              <a:rPr lang="sl-SI" sz="1000" b="1" dirty="0"/>
              <a:t>izrečena pravnomočna obsodba, ki ima elemente </a:t>
            </a:r>
            <a:r>
              <a:rPr lang="sl-SI" sz="1000" b="1" dirty="0" smtClean="0"/>
              <a:t>kaznivih </a:t>
            </a:r>
            <a:r>
              <a:rPr lang="sl-SI" sz="1000" b="1" dirty="0"/>
              <a:t>dejanj</a:t>
            </a:r>
            <a:r>
              <a:rPr lang="sl-SI" sz="1000" dirty="0"/>
              <a:t>, ki so opredeljena v Kazenskem </a:t>
            </a:r>
            <a:r>
              <a:rPr lang="sl-SI" sz="1000" dirty="0" smtClean="0"/>
              <a:t>zakoniku.</a:t>
            </a:r>
            <a:endParaRPr lang="sl-SI" sz="1000" dirty="0" smtClean="0"/>
          </a:p>
          <a:p>
            <a:pPr algn="just"/>
            <a:endParaRPr lang="sl-SI" sz="1000" dirty="0" smtClean="0"/>
          </a:p>
          <a:p>
            <a:pPr algn="just"/>
            <a:r>
              <a:rPr lang="sl-SI" sz="1000" dirty="0" smtClean="0"/>
              <a:t>Če </a:t>
            </a:r>
            <a:r>
              <a:rPr lang="sl-SI" sz="1000" dirty="0"/>
              <a:t>gospodarski subjekt </a:t>
            </a:r>
            <a:r>
              <a:rPr lang="sl-SI" sz="1000" b="1" dirty="0"/>
              <a:t>ne izpolnjuje obveznih dajatev in drugih denarnih nedavčnih obveznosti v skladu z zakonom, ki ureja finančno upravo, ki jih pobira davčni organ</a:t>
            </a:r>
            <a:r>
              <a:rPr lang="sl-SI" sz="1000" dirty="0"/>
              <a:t>, v skladu s predpisi države, v kateri ima sedež, ali predpisi države naročnika, če vrednost teh neplačanih zapadlih obveznosti na dan oddaje ponudbe ali prijave znaša 50 </a:t>
            </a:r>
            <a:r>
              <a:rPr lang="sl-SI" sz="1000" dirty="0" err="1"/>
              <a:t>eurov</a:t>
            </a:r>
            <a:r>
              <a:rPr lang="sl-SI" sz="1000" dirty="0"/>
              <a:t> ali več. Šteje se, da gospodarski subjekt ne izpolnjuje obveznosti iz prejšnjega stavka tudi, </a:t>
            </a:r>
            <a:r>
              <a:rPr lang="sl-SI" sz="1000" b="1" dirty="0"/>
              <a:t>če ni predložil obračunov davčnih odtegljajev za dohodke iz delovnega razmerja</a:t>
            </a:r>
            <a:r>
              <a:rPr lang="sl-SI" sz="1000" b="1" dirty="0" smtClean="0"/>
              <a:t>. </a:t>
            </a:r>
            <a:r>
              <a:rPr lang="sl-SI" sz="1000" b="1" dirty="0" smtClean="0">
                <a:solidFill>
                  <a:srgbClr val="C00000"/>
                </a:solidFill>
              </a:rPr>
              <a:t>= REK !</a:t>
            </a:r>
          </a:p>
          <a:p>
            <a:endParaRPr lang="sl-SI" sz="1000" dirty="0" smtClean="0"/>
          </a:p>
          <a:p>
            <a:pPr marL="0" indent="0">
              <a:buNone/>
            </a:pPr>
            <a:r>
              <a:rPr lang="sl-SI" sz="1000" b="1" u="sng" dirty="0" smtClean="0"/>
              <a:t>Neobvezne izključitve </a:t>
            </a:r>
          </a:p>
          <a:p>
            <a:r>
              <a:rPr lang="sl-SI" sz="1000" dirty="0" smtClean="0"/>
              <a:t>kršitev socialne klavzule, stečaj</a:t>
            </a:r>
            <a:r>
              <a:rPr lang="sl-SI" sz="1000" dirty="0" smtClean="0"/>
              <a:t>, insolventnost ipd</a:t>
            </a:r>
            <a:r>
              <a:rPr lang="sl-SI" sz="1000" dirty="0" smtClean="0"/>
              <a:t>., </a:t>
            </a:r>
          </a:p>
          <a:p>
            <a:r>
              <a:rPr lang="sl-SI" sz="1000" dirty="0" smtClean="0"/>
              <a:t>kršitev </a:t>
            </a:r>
            <a:r>
              <a:rPr lang="sl-SI" sz="1000" dirty="0"/>
              <a:t>poklicnih pravil, s čimer je omajana njegova </a:t>
            </a:r>
            <a:r>
              <a:rPr lang="sl-SI" sz="1000" dirty="0" smtClean="0"/>
              <a:t>integriteta,</a:t>
            </a:r>
          </a:p>
          <a:p>
            <a:r>
              <a:rPr lang="sl-SI" sz="1000" dirty="0" smtClean="0"/>
              <a:t>če </a:t>
            </a:r>
            <a:r>
              <a:rPr lang="sl-SI" sz="1000" dirty="0"/>
              <a:t>je gospodarski subjekt sklenil dogovore z drugimi gospodarskimi subjekti z namenom izkrivljanja konkurence</a:t>
            </a:r>
            <a:r>
              <a:rPr lang="sl-SI" sz="1000" dirty="0" smtClean="0"/>
              <a:t>; kadar </a:t>
            </a:r>
            <a:r>
              <a:rPr lang="sl-SI" sz="1000" dirty="0"/>
              <a:t>nasprotja interesov </a:t>
            </a:r>
            <a:r>
              <a:rPr lang="sl-SI" sz="1000" dirty="0" smtClean="0"/>
              <a:t>ni mogoče </a:t>
            </a:r>
            <a:r>
              <a:rPr lang="sl-SI" sz="1000" dirty="0"/>
              <a:t>učinkovito odpraviti z drugimi, manj vsiljivimi </a:t>
            </a:r>
            <a:r>
              <a:rPr lang="sl-SI" sz="1000" dirty="0" smtClean="0"/>
              <a:t>ukrepi,</a:t>
            </a:r>
          </a:p>
          <a:p>
            <a:r>
              <a:rPr lang="sl-SI" sz="1000" dirty="0" smtClean="0"/>
              <a:t>kadar </a:t>
            </a:r>
            <a:r>
              <a:rPr lang="sl-SI" sz="1000" dirty="0"/>
              <a:t>izkrivljanja konkurence zaradi predhodnega sodelovanja </a:t>
            </a:r>
            <a:r>
              <a:rPr lang="sl-SI" sz="1000" dirty="0" smtClean="0"/>
              <a:t>ni </a:t>
            </a:r>
            <a:r>
              <a:rPr lang="sl-SI" sz="1000" dirty="0"/>
              <a:t>mogoče učinkovito odpraviti z </a:t>
            </a:r>
            <a:r>
              <a:rPr lang="sl-SI" sz="1000" dirty="0" smtClean="0"/>
              <a:t>drugimi ukrepi,</a:t>
            </a:r>
          </a:p>
          <a:p>
            <a:r>
              <a:rPr lang="sl-SI" sz="1000" dirty="0" smtClean="0"/>
              <a:t>kadar </a:t>
            </a:r>
            <a:r>
              <a:rPr lang="sl-SI" sz="1000" dirty="0"/>
              <a:t>so se pri gospodarskem subjektu pri prejšnji pogodbi o izvedbi javnega naročila, sklenjeni z naročnikom, ali prejšnji koncesijski pogodbi pokazale precejšnje ali stalne pomanjkljivosti pri izpolnjevanju ključne zahteve, posledica pa je bila predčasna odpoved tega prejšnjega naročila oziroma pogodbe, odškodnina ali druge primerljive </a:t>
            </a:r>
            <a:r>
              <a:rPr lang="sl-SI" sz="1000" dirty="0" smtClean="0"/>
              <a:t>sankcije</a:t>
            </a:r>
            <a:r>
              <a:rPr lang="sl-SI" sz="1000" dirty="0"/>
              <a:t> </a:t>
            </a:r>
            <a:r>
              <a:rPr lang="sl-SI" sz="1000" dirty="0" smtClean="0"/>
              <a:t>itd...</a:t>
            </a:r>
            <a:endParaRPr lang="sl-SI" sz="1000" dirty="0"/>
          </a:p>
          <a:p>
            <a:endParaRPr lang="sl-SI" sz="1000" dirty="0"/>
          </a:p>
          <a:p>
            <a:pPr marL="0" indent="0">
              <a:buNone/>
            </a:pPr>
            <a:r>
              <a:rPr lang="sl-SI" sz="1000" dirty="0" smtClean="0">
                <a:solidFill>
                  <a:srgbClr val="0070C0"/>
                </a:solidFill>
              </a:rPr>
              <a:t>Izključitev </a:t>
            </a:r>
            <a:r>
              <a:rPr lang="sl-SI" sz="1000" dirty="0">
                <a:solidFill>
                  <a:srgbClr val="0070C0"/>
                </a:solidFill>
              </a:rPr>
              <a:t>je mogoča tri leta</a:t>
            </a:r>
            <a:r>
              <a:rPr lang="sl-SI" sz="1000" dirty="0"/>
              <a:t> od datuma izreka pravnomočne sodbe, če sodba </a:t>
            </a:r>
            <a:r>
              <a:rPr lang="sl-SI" sz="1000" dirty="0" smtClean="0"/>
              <a:t>(pri KD) ni </a:t>
            </a:r>
            <a:r>
              <a:rPr lang="sl-SI" sz="1000" dirty="0"/>
              <a:t>določila trajanja izključitve </a:t>
            </a:r>
            <a:r>
              <a:rPr lang="sl-SI" sz="1000" dirty="0">
                <a:solidFill>
                  <a:srgbClr val="0070C0"/>
                </a:solidFill>
              </a:rPr>
              <a:t>ali dve leti </a:t>
            </a:r>
            <a:r>
              <a:rPr lang="sl-SI" sz="1000" dirty="0"/>
              <a:t>od datuma določenega dogodka, ki je razlog za izključitev</a:t>
            </a:r>
            <a:r>
              <a:rPr lang="sl-SI" sz="1000" dirty="0" smtClean="0"/>
              <a:t>. – pri </a:t>
            </a:r>
            <a:r>
              <a:rPr lang="sl-SI" sz="1000" dirty="0" smtClean="0"/>
              <a:t>neobveznih </a:t>
            </a:r>
            <a:r>
              <a:rPr lang="sl-SI" sz="1000" dirty="0" smtClean="0"/>
              <a:t>razlogih.  </a:t>
            </a:r>
            <a:endParaRPr lang="sl-SI" sz="1000" dirty="0"/>
          </a:p>
          <a:p>
            <a:pPr marL="0" indent="0">
              <a:buNone/>
            </a:pPr>
            <a:endParaRPr lang="sl-SI" sz="1000" dirty="0" smtClean="0"/>
          </a:p>
          <a:p>
            <a:pPr marL="0" indent="0">
              <a:buNone/>
            </a:pPr>
            <a:r>
              <a:rPr lang="sl-SI" sz="1000" dirty="0" smtClean="0"/>
              <a:t>Ohranja se evidenca </a:t>
            </a:r>
            <a:r>
              <a:rPr lang="sl-SI" sz="1000" dirty="0"/>
              <a:t>ponudnikov z negativnimi </a:t>
            </a:r>
            <a:r>
              <a:rPr lang="sl-SI" sz="1000" dirty="0" smtClean="0"/>
              <a:t>referencami.</a:t>
            </a:r>
            <a:endParaRPr lang="sl-SI" sz="100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Razlogi za izključitev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4074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1200" dirty="0" smtClean="0"/>
              <a:t>Naročnik </a:t>
            </a:r>
            <a:r>
              <a:rPr lang="sl-SI" sz="1200" dirty="0"/>
              <a:t>lahko določi objektivna pravila in pogoje za sodelovanje, ki se lahko nanašajo na:</a:t>
            </a:r>
          </a:p>
          <a:p>
            <a:r>
              <a:rPr lang="sl-SI" sz="1200" dirty="0"/>
              <a:t>a) ustreznost za opravljanje poklicne dejavnosti;</a:t>
            </a:r>
          </a:p>
          <a:p>
            <a:r>
              <a:rPr lang="sl-SI" sz="1200" dirty="0"/>
              <a:t>b) ekonomski in finančni položaj</a:t>
            </a:r>
            <a:r>
              <a:rPr lang="sl-SI" sz="1200" dirty="0" smtClean="0"/>
              <a:t>;		</a:t>
            </a:r>
            <a:r>
              <a:rPr lang="sl-SI" sz="1200" u="sng" dirty="0" smtClean="0"/>
              <a:t>možno sklicevanje na kapacitete tretjih</a:t>
            </a:r>
            <a:endParaRPr lang="sl-SI" sz="1200" u="sng" dirty="0"/>
          </a:p>
          <a:p>
            <a:r>
              <a:rPr lang="sl-SI" sz="1200" dirty="0"/>
              <a:t>c) tehnično in strokovno sposobnost.</a:t>
            </a:r>
          </a:p>
          <a:p>
            <a:endParaRPr lang="sl-SI" sz="1200" dirty="0"/>
          </a:p>
          <a:p>
            <a:pPr marL="0" indent="0" algn="just">
              <a:buNone/>
            </a:pPr>
            <a:r>
              <a:rPr lang="sl-SI" sz="1200" dirty="0" smtClean="0"/>
              <a:t>Glede </a:t>
            </a:r>
            <a:r>
              <a:rPr lang="sl-SI" sz="1200" dirty="0"/>
              <a:t>ustreznosti za opravljanje poklicne dejavnosti lahko naročnik od gospodarskih subjektov zahteva, da so vpisani v enega od poklicnih ali poslovnih registrov, ki se vodijo </a:t>
            </a:r>
            <a:r>
              <a:rPr lang="sl-SI" sz="1200" b="1" dirty="0"/>
              <a:t>v državi članici sedeža</a:t>
            </a:r>
            <a:r>
              <a:rPr lang="sl-SI" sz="1200" dirty="0"/>
              <a:t>. </a:t>
            </a:r>
            <a:endParaRPr lang="sl-SI" sz="1200" dirty="0" smtClean="0"/>
          </a:p>
          <a:p>
            <a:pPr marL="0" indent="0" algn="just">
              <a:buNone/>
            </a:pPr>
            <a:endParaRPr lang="sl-SI" sz="1200" dirty="0"/>
          </a:p>
          <a:p>
            <a:pPr marL="0" indent="0" algn="just">
              <a:buNone/>
            </a:pPr>
            <a:r>
              <a:rPr lang="sl-SI" sz="1200" dirty="0" smtClean="0"/>
              <a:t>Glede </a:t>
            </a:r>
            <a:r>
              <a:rPr lang="sl-SI" sz="1200" dirty="0"/>
              <a:t>ekonomskega in finančnega položaja </a:t>
            </a:r>
            <a:r>
              <a:rPr lang="sl-SI" sz="1200" dirty="0" smtClean="0"/>
              <a:t>- naročnik </a:t>
            </a:r>
            <a:r>
              <a:rPr lang="sl-SI" sz="1200" dirty="0"/>
              <a:t>lahko </a:t>
            </a:r>
            <a:r>
              <a:rPr lang="sl-SI" sz="1200" dirty="0" smtClean="0"/>
              <a:t>zahteva</a:t>
            </a:r>
            <a:r>
              <a:rPr lang="sl-SI" sz="1200" dirty="0"/>
              <a:t>, da imajo gospodarski subjekti določen najnižji letni </a:t>
            </a:r>
            <a:r>
              <a:rPr lang="sl-SI" sz="1200" dirty="0" smtClean="0"/>
              <a:t>promet - </a:t>
            </a:r>
            <a:r>
              <a:rPr lang="sl-SI" sz="1200" b="1" dirty="0" smtClean="0"/>
              <a:t>ta </a:t>
            </a:r>
            <a:r>
              <a:rPr lang="sl-SI" sz="1200" b="1" dirty="0"/>
              <a:t>ne sme presegati dvakratne ocenjene vrednosti </a:t>
            </a:r>
            <a:r>
              <a:rPr lang="sl-SI" sz="1200" dirty="0"/>
              <a:t>javnega naročila, razen v ustrezno utemeljenih primerih, ki se na primer nanašajo na posebna tveganja, povezana z naravo gradenj, storitev ali blaga. Naročnik mora glavne razloge za takšno zahtevo </a:t>
            </a:r>
            <a:r>
              <a:rPr lang="sl-SI" sz="1200" dirty="0" smtClean="0"/>
              <a:t>dokumentirati.</a:t>
            </a:r>
          </a:p>
          <a:p>
            <a:pPr marL="0" indent="0" algn="just">
              <a:buNone/>
            </a:pPr>
            <a:endParaRPr lang="sl-SI" sz="1200" dirty="0" smtClean="0"/>
          </a:p>
          <a:p>
            <a:pPr marL="0" indent="0" algn="just">
              <a:buNone/>
            </a:pPr>
            <a:r>
              <a:rPr lang="sl-SI" sz="1200" b="1" u="sng" dirty="0" smtClean="0"/>
              <a:t>ESPD:</a:t>
            </a:r>
            <a:r>
              <a:rPr lang="sl-SI" sz="1200" dirty="0" smtClean="0"/>
              <a:t> enotni </a:t>
            </a:r>
            <a:r>
              <a:rPr lang="sl-SI" sz="1200" dirty="0"/>
              <a:t>evropski dokument v zvezi z oddajo javnega </a:t>
            </a:r>
            <a:r>
              <a:rPr lang="sl-SI" sz="1200" dirty="0" smtClean="0"/>
              <a:t>naročila, </a:t>
            </a:r>
            <a:r>
              <a:rPr lang="sl-SI" sz="1200" dirty="0"/>
              <a:t>ki </a:t>
            </a:r>
            <a:r>
              <a:rPr lang="sl-SI" sz="1200" dirty="0" smtClean="0"/>
              <a:t>predstavlja lastno </a:t>
            </a:r>
            <a:r>
              <a:rPr lang="sl-SI" sz="1200" dirty="0"/>
              <a:t>izjavo, kot predhodni dokaz, da določen gospodarski subjekt </a:t>
            </a:r>
            <a:r>
              <a:rPr lang="sl-SI" sz="1200" dirty="0" smtClean="0"/>
              <a:t>ni </a:t>
            </a:r>
            <a:r>
              <a:rPr lang="sl-SI" sz="1200" dirty="0"/>
              <a:t>v enem od </a:t>
            </a:r>
            <a:r>
              <a:rPr lang="sl-SI" sz="1200" dirty="0" smtClean="0"/>
              <a:t>položajev, </a:t>
            </a:r>
            <a:r>
              <a:rPr lang="sl-SI" sz="1200" dirty="0"/>
              <a:t>zaradi katerega </a:t>
            </a:r>
            <a:r>
              <a:rPr lang="sl-SI" sz="1200" dirty="0" smtClean="0"/>
              <a:t>bi </a:t>
            </a:r>
            <a:r>
              <a:rPr lang="sl-SI" sz="1200" dirty="0"/>
              <a:t>lahko </a:t>
            </a:r>
            <a:r>
              <a:rPr lang="sl-SI" sz="1200" dirty="0" smtClean="0"/>
              <a:t>bil izključen </a:t>
            </a:r>
            <a:r>
              <a:rPr lang="sl-SI" sz="1200" dirty="0" smtClean="0"/>
              <a:t>in izpolnjuje </a:t>
            </a:r>
            <a:r>
              <a:rPr lang="sl-SI" sz="1200" dirty="0"/>
              <a:t>ustrezne pogoje za </a:t>
            </a:r>
            <a:r>
              <a:rPr lang="sl-SI" sz="1200" dirty="0" smtClean="0"/>
              <a:t>sodelovanje.</a:t>
            </a:r>
          </a:p>
          <a:p>
            <a:pPr marL="0" indent="0" algn="just">
              <a:buNone/>
            </a:pPr>
            <a:endParaRPr lang="sl-SI" sz="1200" dirty="0"/>
          </a:p>
          <a:p>
            <a:pPr marL="0" indent="0" algn="just">
              <a:buNone/>
            </a:pPr>
            <a:r>
              <a:rPr lang="sl-SI" sz="1200" dirty="0"/>
              <a:t>Gospodarski subjekti </a:t>
            </a:r>
            <a:r>
              <a:rPr lang="sl-SI" sz="1200" b="1" dirty="0">
                <a:solidFill>
                  <a:srgbClr val="0070C0"/>
                </a:solidFill>
              </a:rPr>
              <a:t>lahko ponovno uporabijo ESPD,</a:t>
            </a:r>
            <a:r>
              <a:rPr lang="sl-SI" sz="1200" dirty="0"/>
              <a:t> ki so ga uporabili že v prejšnjem postopku javnega naročanja, če potrdijo, da so informacije v njem še vedno točne.</a:t>
            </a:r>
          </a:p>
          <a:p>
            <a:pPr algn="just"/>
            <a:endParaRPr lang="sl-SI" sz="1200" dirty="0"/>
          </a:p>
          <a:p>
            <a:pPr marL="0" indent="0" algn="just">
              <a:buNone/>
            </a:pPr>
            <a:r>
              <a:rPr lang="sl-SI" sz="1200" dirty="0" smtClean="0"/>
              <a:t>ESPD </a:t>
            </a:r>
            <a:r>
              <a:rPr lang="sl-SI" sz="1200" dirty="0"/>
              <a:t>ima obliko standardnega obrazca in se zagotovi </a:t>
            </a:r>
            <a:r>
              <a:rPr lang="sl-SI" sz="1200" dirty="0" smtClean="0"/>
              <a:t>v </a:t>
            </a:r>
            <a:r>
              <a:rPr lang="sl-SI" sz="1200" dirty="0"/>
              <a:t>elektronski </a:t>
            </a:r>
            <a:r>
              <a:rPr lang="sl-SI" sz="1200" dirty="0" smtClean="0"/>
              <a:t>obliki.</a:t>
            </a:r>
            <a:endParaRPr lang="sl-SI" sz="1200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 smtClean="0"/>
              <a:t>Pogoji za sodelovanje, ESPD,dokazila…</a:t>
            </a:r>
            <a:endParaRPr lang="sl-SI" dirty="0"/>
          </a:p>
        </p:txBody>
      </p:sp>
      <p:sp>
        <p:nvSpPr>
          <p:cNvPr id="4" name="Right Brace 3"/>
          <p:cNvSpPr/>
          <p:nvPr/>
        </p:nvSpPr>
        <p:spPr>
          <a:xfrm>
            <a:off x="3923928" y="1941932"/>
            <a:ext cx="864096" cy="3600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278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sl-SI" dirty="0" smtClean="0"/>
              <a:t>Je dovoljena uporaba </a:t>
            </a:r>
            <a:r>
              <a:rPr lang="sl-SI" dirty="0"/>
              <a:t>zmogljivosti drugih subjektov, ne glede na pravno razmerje med njim in temi subjekti. </a:t>
            </a:r>
            <a:endParaRPr lang="sl-SI" dirty="0" smtClean="0"/>
          </a:p>
          <a:p>
            <a:pPr algn="just"/>
            <a:endParaRPr lang="sl-SI" dirty="0"/>
          </a:p>
          <a:p>
            <a:pPr algn="just"/>
            <a:r>
              <a:rPr lang="sl-SI" dirty="0" smtClean="0"/>
              <a:t>Glede </a:t>
            </a:r>
            <a:r>
              <a:rPr lang="sl-SI" dirty="0"/>
              <a:t>pogojev </a:t>
            </a:r>
            <a:r>
              <a:rPr lang="sl-SI" u="sng" dirty="0">
                <a:solidFill>
                  <a:srgbClr val="0070C0"/>
                </a:solidFill>
              </a:rPr>
              <a:t>v zvezi z izobrazbo in strokovno usposobljenostjo </a:t>
            </a:r>
            <a:r>
              <a:rPr lang="sl-SI" dirty="0"/>
              <a:t>izvajalca storitev ali gradenj ali vodstvenih delavcev podjetja ali ustreznimi poklicnimi izkušnjami </a:t>
            </a:r>
            <a:r>
              <a:rPr lang="sl-SI" dirty="0" smtClean="0"/>
              <a:t>je dovoljena uporaba </a:t>
            </a:r>
            <a:r>
              <a:rPr lang="sl-SI" dirty="0"/>
              <a:t>zmogljivosti drugih subjektov </a:t>
            </a:r>
            <a:r>
              <a:rPr lang="sl-SI" b="1" dirty="0"/>
              <a:t>le, če bodo ti izvajali gradnje ali storitve, za katere se zahtevajo te zmogljivosti.</a:t>
            </a:r>
            <a:r>
              <a:rPr lang="sl-SI" dirty="0"/>
              <a:t> </a:t>
            </a:r>
            <a:endParaRPr lang="sl-SI" dirty="0" smtClean="0"/>
          </a:p>
          <a:p>
            <a:pPr algn="just"/>
            <a:endParaRPr lang="sl-SI" dirty="0"/>
          </a:p>
          <a:p>
            <a:pPr algn="just"/>
            <a:r>
              <a:rPr lang="sl-SI" dirty="0" smtClean="0"/>
              <a:t>Naročnik </a:t>
            </a:r>
            <a:r>
              <a:rPr lang="sl-SI" b="1" dirty="0" smtClean="0"/>
              <a:t>mora preveriti</a:t>
            </a:r>
            <a:r>
              <a:rPr lang="sl-SI" dirty="0" smtClean="0"/>
              <a:t>, </a:t>
            </a:r>
            <a:r>
              <a:rPr lang="sl-SI" dirty="0"/>
              <a:t>ali </a:t>
            </a:r>
            <a:r>
              <a:rPr lang="sl-SI" dirty="0" smtClean="0"/>
              <a:t>ti subjekti</a:t>
            </a:r>
            <a:r>
              <a:rPr lang="sl-SI" dirty="0"/>
              <a:t>, katerih zmogljivosti namerava uporabiti gospodarski subjekt, </a:t>
            </a:r>
            <a:r>
              <a:rPr lang="sl-SI" b="1" dirty="0"/>
              <a:t>izpolnjujejo ustrezne pogoje za sodelovanje, oziroma ali zanje obstajajo razlogi za izključitev</a:t>
            </a:r>
            <a:r>
              <a:rPr lang="sl-SI" dirty="0"/>
              <a:t>. </a:t>
            </a:r>
            <a:endParaRPr lang="sl-SI" dirty="0" smtClean="0"/>
          </a:p>
          <a:p>
            <a:pPr algn="just"/>
            <a:endParaRPr lang="sl-SI" dirty="0"/>
          </a:p>
          <a:p>
            <a:pPr algn="just"/>
            <a:r>
              <a:rPr lang="sl-SI" dirty="0" smtClean="0"/>
              <a:t>Naročnik </a:t>
            </a:r>
            <a:r>
              <a:rPr lang="sl-SI" b="1" dirty="0"/>
              <a:t>mora</a:t>
            </a:r>
            <a:r>
              <a:rPr lang="sl-SI" dirty="0"/>
              <a:t> od gospodarskega subjekta zahtevati zamenjavo subjekta, ki ne izpolnjuje ustreznih pogojev za sodelovanje ali v zvezi z njim obstajajo </a:t>
            </a:r>
            <a:r>
              <a:rPr lang="sl-SI" b="1" dirty="0"/>
              <a:t>obvezni</a:t>
            </a:r>
            <a:r>
              <a:rPr lang="sl-SI" dirty="0"/>
              <a:t> razlogi za izključitev. </a:t>
            </a:r>
            <a:endParaRPr lang="sl-SI" dirty="0" smtClean="0"/>
          </a:p>
          <a:p>
            <a:pPr algn="just"/>
            <a:r>
              <a:rPr lang="sl-SI" dirty="0" smtClean="0"/>
              <a:t>Naročnik </a:t>
            </a:r>
            <a:r>
              <a:rPr lang="sl-SI" dirty="0"/>
              <a:t>pa </a:t>
            </a:r>
            <a:r>
              <a:rPr lang="sl-SI" b="1" dirty="0"/>
              <a:t>lahko</a:t>
            </a:r>
            <a:r>
              <a:rPr lang="sl-SI" dirty="0"/>
              <a:t> od gospodarskega subjekta zahteva tudi zamenjavo subjekta v zvezi s katerim obstajajo </a:t>
            </a:r>
            <a:r>
              <a:rPr lang="sl-SI" b="1" dirty="0"/>
              <a:t>neobvezni</a:t>
            </a:r>
            <a:r>
              <a:rPr lang="sl-SI" dirty="0"/>
              <a:t> razlogi za izključitev.</a:t>
            </a:r>
          </a:p>
          <a:p>
            <a:pPr algn="just"/>
            <a:endParaRPr lang="sl-SI" dirty="0"/>
          </a:p>
          <a:p>
            <a:pPr algn="just"/>
            <a:r>
              <a:rPr lang="sl-SI" dirty="0"/>
              <a:t>Naročnik lahko </a:t>
            </a:r>
            <a:r>
              <a:rPr lang="sl-SI" dirty="0" smtClean="0"/>
              <a:t>pri JN gradenj</a:t>
            </a:r>
            <a:r>
              <a:rPr lang="sl-SI" dirty="0"/>
              <a:t>, storitev in blaga, ki vključujejo namestitvena ali inštalacijska dela, zahteva, </a:t>
            </a:r>
            <a:r>
              <a:rPr lang="sl-SI" b="1" dirty="0"/>
              <a:t>da nekatere ključne naloge opravi neposredno ponudnik sam </a:t>
            </a:r>
            <a:r>
              <a:rPr lang="sl-SI" dirty="0"/>
              <a:t>ali sodelujoči v tej skupini, če ponudbo predloži skupina gospodarskih subjektov.</a:t>
            </a:r>
          </a:p>
          <a:p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Sklicevanje na kapacitete tretjih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8778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sl-SI" dirty="0"/>
              <a:t>Naročnik odda javno naročilo </a:t>
            </a:r>
            <a:r>
              <a:rPr lang="sl-SI" b="1" dirty="0"/>
              <a:t>na podlagi ekonomsko najugodnejše </a:t>
            </a:r>
            <a:r>
              <a:rPr lang="sl-SI" b="1" dirty="0" smtClean="0"/>
              <a:t>ponudbe</a:t>
            </a:r>
            <a:r>
              <a:rPr lang="sl-SI" b="1" dirty="0"/>
              <a:t> </a:t>
            </a:r>
            <a:endParaRPr lang="sl-SI" b="1" dirty="0" smtClean="0"/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b="1" dirty="0" smtClean="0"/>
              <a:t>	to NE pomeni</a:t>
            </a:r>
            <a:r>
              <a:rPr lang="sl-SI" dirty="0" smtClean="0"/>
              <a:t>, da cena ne more biti edino merilo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 smtClean="0"/>
              <a:t>Ekonomsko </a:t>
            </a:r>
            <a:r>
              <a:rPr lang="sl-SI" dirty="0"/>
              <a:t>najugodnejša ponudba se določi na </a:t>
            </a:r>
            <a:r>
              <a:rPr lang="sl-SI" dirty="0" smtClean="0"/>
              <a:t>podlagi:</a:t>
            </a:r>
          </a:p>
          <a:p>
            <a:pPr marL="457200" indent="-457200">
              <a:buAutoNum type="arabicParenR"/>
            </a:pPr>
            <a:r>
              <a:rPr lang="sl-SI" b="1" dirty="0" smtClean="0"/>
              <a:t>cene</a:t>
            </a:r>
            <a:r>
              <a:rPr lang="sl-SI" dirty="0" smtClean="0"/>
              <a:t> </a:t>
            </a:r>
            <a:r>
              <a:rPr lang="sl-SI" dirty="0"/>
              <a:t>ali </a:t>
            </a:r>
            <a:endParaRPr lang="sl-SI" dirty="0" smtClean="0"/>
          </a:p>
          <a:p>
            <a:pPr marL="457200" indent="-457200" algn="just">
              <a:buAutoNum type="arabicParenR"/>
            </a:pPr>
            <a:r>
              <a:rPr lang="sl-SI" b="1" dirty="0" smtClean="0"/>
              <a:t>stroškov</a:t>
            </a:r>
            <a:r>
              <a:rPr lang="sl-SI" dirty="0"/>
              <a:t>, ob uporabi pristopa stroškovne učinkovitosti, na primer </a:t>
            </a:r>
            <a:r>
              <a:rPr lang="sl-SI" b="1" dirty="0"/>
              <a:t>z izračunom stroškov v življenjski dobi </a:t>
            </a:r>
            <a:r>
              <a:rPr lang="sl-SI" dirty="0" smtClean="0"/>
              <a:t>in </a:t>
            </a:r>
            <a:r>
              <a:rPr lang="sl-SI" dirty="0"/>
              <a:t>lahko zajema tudi najboljše razmerje med ceno in kakovostjo, ocenjeno na podlagi meril, ki se nanašajo na kakovost ter okoljske ali socialne vidike, povezane s predmetom javnega </a:t>
            </a:r>
            <a:r>
              <a:rPr lang="sl-SI" dirty="0" smtClean="0"/>
              <a:t>naročila, kakovost, tehnične </a:t>
            </a:r>
            <a:r>
              <a:rPr lang="sl-SI" dirty="0"/>
              <a:t>prednosti, estetske in funkcionalne lastnosti, dostopnost, </a:t>
            </a:r>
            <a:r>
              <a:rPr lang="sl-SI" dirty="0" smtClean="0"/>
              <a:t>socialne</a:t>
            </a:r>
            <a:r>
              <a:rPr lang="sl-SI" dirty="0"/>
              <a:t>, okoljske in inovativne </a:t>
            </a:r>
            <a:r>
              <a:rPr lang="sl-SI" dirty="0" smtClean="0"/>
              <a:t>značilnosti, </a:t>
            </a:r>
            <a:r>
              <a:rPr lang="sl-SI" dirty="0" smtClean="0"/>
              <a:t>organiziranost</a:t>
            </a:r>
            <a:r>
              <a:rPr lang="sl-SI" dirty="0"/>
              <a:t>, </a:t>
            </a:r>
            <a:r>
              <a:rPr lang="sl-SI" u="sng" dirty="0"/>
              <a:t>usposobljenost in izkušenost osebja, prijavljenega </a:t>
            </a:r>
            <a:r>
              <a:rPr lang="sl-SI" dirty="0"/>
              <a:t>za izvajanje določenega </a:t>
            </a:r>
            <a:r>
              <a:rPr lang="sl-SI" dirty="0" smtClean="0"/>
              <a:t>javnega </a:t>
            </a:r>
            <a:r>
              <a:rPr lang="sl-SI" dirty="0"/>
              <a:t>naročila, </a:t>
            </a:r>
            <a:r>
              <a:rPr lang="sl-SI" u="sng" dirty="0"/>
              <a:t>če lahko kakovost osebja bistveno vpliva na raven izvedbe javnega naročila</a:t>
            </a:r>
            <a:r>
              <a:rPr lang="sl-SI" dirty="0"/>
              <a:t>, </a:t>
            </a:r>
            <a:r>
              <a:rPr lang="sl-SI" dirty="0" smtClean="0"/>
              <a:t>ali poprodajne </a:t>
            </a:r>
            <a:r>
              <a:rPr lang="sl-SI" dirty="0"/>
              <a:t>storitve, tehnično pomoč in pogoje dobave, kot so datum dobave, postopek </a:t>
            </a:r>
            <a:r>
              <a:rPr lang="sl-SI" dirty="0" smtClean="0"/>
              <a:t>dobave </a:t>
            </a:r>
            <a:r>
              <a:rPr lang="sl-SI" dirty="0"/>
              <a:t>in rok za dobavo ali dokončanje del.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dirty="0" smtClean="0"/>
              <a:t>Stroškovni </a:t>
            </a:r>
            <a:r>
              <a:rPr lang="sl-SI" dirty="0"/>
              <a:t>dejavnik je lahko tudi fiksna cena ali fiksni stroški, na podlagi katerih gospodarski subjekti med seboj konkurirajo zgolj v zvezi z merili kakovosti.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b="1" dirty="0" smtClean="0"/>
              <a:t>V </a:t>
            </a:r>
            <a:r>
              <a:rPr lang="sl-SI" b="1" dirty="0"/>
              <a:t>primeru javnih naročil arhitekturnih in inženirskih storitev naročnik ne sme uporabiti zgolj cene kot edinega merila pri oddaji javnega naročila</a:t>
            </a:r>
            <a:r>
              <a:rPr lang="sl-SI" b="1" dirty="0" smtClean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u="sng" dirty="0" smtClean="0"/>
              <a:t>Izračun </a:t>
            </a:r>
            <a:r>
              <a:rPr lang="sl-SI" b="1" u="sng" dirty="0"/>
              <a:t>stroškov v življenjski dob</a:t>
            </a:r>
            <a:r>
              <a:rPr lang="sl-SI" dirty="0"/>
              <a:t>i v ustreznem obsegu zajema vse ali del naslednjih stroškov v življenjski dobi blaga, storitve ali gradnje:</a:t>
            </a:r>
          </a:p>
          <a:p>
            <a:pPr marL="0" indent="0">
              <a:buNone/>
            </a:pPr>
            <a:r>
              <a:rPr lang="sl-SI" dirty="0"/>
              <a:t>a) stroške naročnika ali drugih uporabnikov, kot so stroški, povezani s pridobitvijo; stroški uporabe, kot je poraba energije in drugih virov; stroški vzdrževanja; stroški, povezani s koncem življenjske dobe, kot so stroški zbiranja in recikliranja;</a:t>
            </a:r>
          </a:p>
          <a:p>
            <a:pPr marL="0" indent="0">
              <a:buNone/>
            </a:pPr>
            <a:r>
              <a:rPr lang="sl-SI" dirty="0"/>
              <a:t>b) stroške iz naslova zunanjih okoljskih vplivov, povezanih z življenjsko dobo blaga, storitve ali gradnje, če je mogoče določiti in preveriti njihovo denarno vrednost; ti stroški lahko vključujejo stroške izpustov toplogrednih plinov in drugih onesnaževal ter druge stroške blažitve podnebnih </a:t>
            </a:r>
            <a:r>
              <a:rPr lang="sl-SI" dirty="0" smtClean="0"/>
              <a:t>sprememb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b="1" dirty="0" smtClean="0"/>
              <a:t>!!! Cena ne more biti edino merilo tudi pri partnerstvu za inovacije. </a:t>
            </a:r>
            <a:endParaRPr lang="sl-SI" b="1" dirty="0"/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 smtClean="0"/>
              <a:t>Merila, neobičajno nizke ponudbe…</a:t>
            </a:r>
            <a:endParaRPr lang="sl-SI" dirty="0"/>
          </a:p>
        </p:txBody>
      </p:sp>
      <p:cxnSp>
        <p:nvCxnSpPr>
          <p:cNvPr id="7" name="Kolenski povezovalnik 6"/>
          <p:cNvCxnSpPr/>
          <p:nvPr/>
        </p:nvCxnSpPr>
        <p:spPr>
          <a:xfrm>
            <a:off x="755576" y="1713508"/>
            <a:ext cx="576064" cy="144016"/>
          </a:xfrm>
          <a:prstGeom prst="bentConnector3">
            <a:avLst>
              <a:gd name="adj1" fmla="val 552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04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l-SI" sz="2000" dirty="0"/>
              <a:t>S tem zakonom se v pravni red Republike Slovenije </a:t>
            </a:r>
            <a:r>
              <a:rPr lang="sl-SI" sz="2000" dirty="0" smtClean="0"/>
              <a:t>prenašata:</a:t>
            </a:r>
            <a:endParaRPr lang="sl-SI" sz="2000" dirty="0"/>
          </a:p>
          <a:p>
            <a:pPr algn="just"/>
            <a:endParaRPr lang="sl-SI" sz="2000" dirty="0"/>
          </a:p>
          <a:p>
            <a:pPr algn="just"/>
            <a:r>
              <a:rPr lang="sl-SI" sz="2000" dirty="0" smtClean="0"/>
              <a:t>Direktiva </a:t>
            </a:r>
            <a:r>
              <a:rPr lang="sl-SI" sz="2000" dirty="0"/>
              <a:t>2014/24/EU Evropskega parlamenta in Sveta z dne 26. februarja 2014 o javnem naročanju in razveljavitvi Direktive 2004/18/ES (UL L št. 94 z dne 28. 3. 2014 str. 65) in </a:t>
            </a:r>
          </a:p>
          <a:p>
            <a:pPr algn="just"/>
            <a:endParaRPr lang="sl-SI" sz="2000" dirty="0" smtClean="0"/>
          </a:p>
          <a:p>
            <a:pPr algn="just"/>
            <a:r>
              <a:rPr lang="sl-SI" sz="2000" dirty="0" smtClean="0"/>
              <a:t>Direktiva </a:t>
            </a:r>
            <a:r>
              <a:rPr lang="sl-SI" sz="2000" dirty="0"/>
              <a:t>2014/25/EU Evropskega parlamenta in Sveta z dne 26. februarja 2014 o javnem naročanju naročnikov, ki opravljajo dejavnosti v vodnem, energetskem in prometnem sektorju ter sektorju poštnih storitev ter o razveljavitvi Direktive 2004/17/ES (UL L št. 94 z dne 28. 3. 2014 str. 243</a:t>
            </a:r>
            <a:r>
              <a:rPr lang="sl-SI" sz="2000" dirty="0" smtClean="0"/>
              <a:t>)</a:t>
            </a:r>
          </a:p>
          <a:p>
            <a:pPr algn="just"/>
            <a:endParaRPr lang="sl-SI" sz="2000" dirty="0"/>
          </a:p>
          <a:p>
            <a:pPr marL="0" indent="0">
              <a:buNone/>
            </a:pPr>
            <a:r>
              <a:rPr lang="sl-SI" dirty="0" smtClean="0"/>
              <a:t>	Sedanje stanje: ZJN2 in ZJNVETPS </a:t>
            </a:r>
          </a:p>
          <a:p>
            <a:pPr marL="0" indent="0">
              <a:buNone/>
            </a:pPr>
            <a:r>
              <a:rPr lang="sl-SI" dirty="0" smtClean="0"/>
              <a:t>	Po implementaciji: ZJN3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Podlage za sprejem novega zakona</a:t>
            </a:r>
            <a:endParaRPr lang="sl-SI" dirty="0"/>
          </a:p>
        </p:txBody>
      </p:sp>
      <p:sp>
        <p:nvSpPr>
          <p:cNvPr id="5" name="Chevron 4"/>
          <p:cNvSpPr/>
          <p:nvPr/>
        </p:nvSpPr>
        <p:spPr>
          <a:xfrm>
            <a:off x="675665" y="4976976"/>
            <a:ext cx="576064" cy="2160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675665" y="5373216"/>
            <a:ext cx="576064" cy="2160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56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sl-SI" dirty="0" smtClean="0"/>
              <a:t>Naročnik </a:t>
            </a:r>
            <a:r>
              <a:rPr lang="sl-SI" b="1" dirty="0"/>
              <a:t>mora </a:t>
            </a:r>
            <a:r>
              <a:rPr lang="sl-SI" dirty="0"/>
              <a:t>od gospodarskih subjektov </a:t>
            </a:r>
            <a:r>
              <a:rPr lang="sl-SI" b="1" dirty="0"/>
              <a:t>zahtevati, da pojasnijo ceno </a:t>
            </a:r>
            <a:r>
              <a:rPr lang="sl-SI" dirty="0"/>
              <a:t>ali stroške v ponudbi, </a:t>
            </a:r>
            <a:r>
              <a:rPr lang="sl-SI" b="1" dirty="0"/>
              <a:t>če so ponudbe </a:t>
            </a:r>
            <a:r>
              <a:rPr lang="sl-SI" dirty="0"/>
              <a:t>glede na gradnje, blago ali storitve </a:t>
            </a:r>
            <a:r>
              <a:rPr lang="sl-SI" b="1" dirty="0"/>
              <a:t>neobičajno nizke.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Pojasnila se </a:t>
            </a:r>
            <a:r>
              <a:rPr lang="sl-SI" dirty="0"/>
              <a:t>lahko nanašajo zlasti na:</a:t>
            </a:r>
          </a:p>
          <a:p>
            <a:pPr marL="0" indent="0">
              <a:buNone/>
            </a:pPr>
            <a:r>
              <a:rPr lang="sl-SI" dirty="0"/>
              <a:t>a) ekonomiko proizvodnega postopka, storitev, ki se zagotavljajo, ali metode gradnje;</a:t>
            </a:r>
          </a:p>
          <a:p>
            <a:pPr marL="0" indent="0">
              <a:buNone/>
            </a:pPr>
            <a:r>
              <a:rPr lang="sl-SI" dirty="0"/>
              <a:t>b) izbrane tehnične rešitve ali izjemno ugodne pogoje, ki so na voljo ponudniku za dobavo blaga, izvajanje storitev ali izvedbo gradenj;</a:t>
            </a:r>
          </a:p>
          <a:p>
            <a:pPr marL="0" indent="0">
              <a:buNone/>
            </a:pPr>
            <a:r>
              <a:rPr lang="sl-SI" dirty="0"/>
              <a:t>c) izvirnost gradenj, blaga ali storitev, ki jih predlaga ponudnik;</a:t>
            </a:r>
          </a:p>
          <a:p>
            <a:pPr marL="0" indent="0">
              <a:buNone/>
            </a:pPr>
            <a:r>
              <a:rPr lang="sl-SI" dirty="0"/>
              <a:t>č) izpolnjevanje zahtev iz drugega odstavka 3. člena tega </a:t>
            </a:r>
            <a:r>
              <a:rPr lang="sl-SI" dirty="0" smtClean="0"/>
              <a:t>zakona - t.im. socialna klavzula;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d) izpolnjevanje zahtev iz 94. člena tega </a:t>
            </a:r>
            <a:r>
              <a:rPr lang="sl-SI" dirty="0" smtClean="0"/>
              <a:t>zakona – podizvajalci;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e) možnost, da ponudnik pridobi državno pomoč.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 smtClean="0"/>
              <a:t>Naročnik </a:t>
            </a:r>
            <a:r>
              <a:rPr lang="sl-SI" b="1" dirty="0"/>
              <a:t>mora zavrniti ponudbo</a:t>
            </a:r>
            <a:r>
              <a:rPr lang="sl-SI" dirty="0"/>
              <a:t>, </a:t>
            </a:r>
            <a:r>
              <a:rPr lang="sl-SI" b="1" dirty="0"/>
              <a:t>če ugotovi, da je neobičajno nizka</a:t>
            </a:r>
            <a:r>
              <a:rPr lang="sl-SI" dirty="0"/>
              <a:t>, ker ni skladna z veljavnimi obveznostmi iz drugega odstavka 3. člena tega </a:t>
            </a:r>
            <a:r>
              <a:rPr lang="sl-SI" dirty="0" smtClean="0"/>
              <a:t>zakona </a:t>
            </a:r>
            <a:r>
              <a:rPr lang="sl-SI" dirty="0" smtClean="0"/>
              <a:t>– </a:t>
            </a:r>
            <a:r>
              <a:rPr lang="sl-SI" b="1" dirty="0" smtClean="0"/>
              <a:t>če ne izpolnjuje delovne, socialne in okoljske zakonodaje</a:t>
            </a:r>
            <a:r>
              <a:rPr lang="sl-SI" b="1" dirty="0" smtClean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Mediana/ razne druge mat. formule …ne morejo bit sredstvo za avtomatično določitev, da je cena neobičajno nizka. 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dirty="0"/>
              <a:t>Merila, neobičajno nizke ponudbe…</a:t>
            </a:r>
          </a:p>
        </p:txBody>
      </p:sp>
    </p:spTree>
    <p:extLst>
      <p:ext uri="{BB962C8B-B14F-4D97-AF65-F5344CB8AC3E}">
        <p14:creationId xmlns:p14="http://schemas.microsoft.com/office/powerpoint/2010/main" val="150647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sl-SI" dirty="0" smtClean="0"/>
              <a:t>Javno naročilo se odda na podlagi </a:t>
            </a:r>
            <a:r>
              <a:rPr lang="sl-SI" dirty="0" smtClean="0"/>
              <a:t>meril, po </a:t>
            </a:r>
            <a:r>
              <a:rPr lang="sl-SI" dirty="0" smtClean="0"/>
              <a:t>tem, ko se preveri ali so izpolnjeni pogoji.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Izpolnjevanje pogojev oz. njihovo preverjanje temelji </a:t>
            </a:r>
            <a:r>
              <a:rPr lang="sl-SI" dirty="0" smtClean="0"/>
              <a:t>na </a:t>
            </a:r>
            <a:r>
              <a:rPr lang="sl-SI" dirty="0" smtClean="0"/>
              <a:t>ESPD obrazcu.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Naročnik </a:t>
            </a:r>
            <a:r>
              <a:rPr lang="sl-SI" dirty="0"/>
              <a:t>mora </a:t>
            </a:r>
            <a:r>
              <a:rPr lang="sl-SI" b="1" dirty="0"/>
              <a:t>pred oddajo javnega naročila preveriti obstoj in vsebino podatkov</a:t>
            </a:r>
            <a:r>
              <a:rPr lang="sl-SI" dirty="0"/>
              <a:t> oziroma drugih navedb iz ponudbe ponudnika, kateremu se je odločil oddati javno naročilo.</a:t>
            </a:r>
          </a:p>
          <a:p>
            <a:pPr marL="0" indent="0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b="1" dirty="0" smtClean="0"/>
              <a:t>Pri </a:t>
            </a:r>
            <a:r>
              <a:rPr lang="sl-SI" b="1" dirty="0"/>
              <a:t>odprtih in enostavnih postopkih lahko naročnik odloči, da se ponudbe najprej razvrstijo po merilih in se tudi predhodno preverijo z vidika ustreznosti zagotavljanja naročnikovih zahtev glede predmeta </a:t>
            </a:r>
            <a:r>
              <a:rPr lang="sl-SI" b="1" dirty="0" smtClean="0"/>
              <a:t>javnega naročila. 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b="1" dirty="0" smtClean="0"/>
              <a:t>Sprememba  in dopolnitev ponudbe: </a:t>
            </a:r>
          </a:p>
          <a:p>
            <a:pPr marL="0" indent="0">
              <a:buNone/>
            </a:pPr>
            <a:r>
              <a:rPr lang="sl-SI" dirty="0" smtClean="0"/>
              <a:t>Če </a:t>
            </a:r>
            <a:r>
              <a:rPr lang="sl-SI" dirty="0"/>
              <a:t>so ali se zdijo informacije ali dokumentacija, ki jih morajo predložiti gospodarski subjekti, nepopolne ali napačne oziroma če posamezni dokumenti manjkajo, lahko naročnik zahteva, da gospodarski subjekti v ustreznem roku predložijo, dopolnijo, popravijo ali pojasnijo ustrezne informacije ali dokumentacijo, pod pogojem, da so takšne zahteve popolnoma skladne z načeloma enake obravnave in transparentnosti. </a:t>
            </a:r>
            <a:r>
              <a:rPr lang="sl-SI" dirty="0">
                <a:solidFill>
                  <a:srgbClr val="00B050"/>
                </a:solidFill>
              </a:rPr>
              <a:t>Dopolnitev, popravek ali pojasnilo se lahko nanaša izključno na takšne elemente ponudbe, katerih obstoj pred iztekom roka, določenega za predložitev prijave ali ponudbe, je mogoče objektivno preveriti.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Ponudnik </a:t>
            </a:r>
            <a:r>
              <a:rPr lang="sl-SI" dirty="0"/>
              <a:t>ne sme dopolnjevati ali spreminjati:</a:t>
            </a:r>
          </a:p>
          <a:p>
            <a:pPr lvl="0"/>
            <a:r>
              <a:rPr lang="sl-SI" dirty="0"/>
              <a:t>svoje cene </a:t>
            </a:r>
            <a:r>
              <a:rPr lang="sl-SI" b="1" dirty="0"/>
              <a:t>brez DDV </a:t>
            </a:r>
            <a:r>
              <a:rPr lang="sl-SI" dirty="0"/>
              <a:t>na enoto, vrednosti postavke brez DDV, skupne vrednosti ponudbe brez DDV, razen kadar se skupna vrednost spremeni v skladu s sedmim odstavkom tega člena in ponudbe v okviru meril,</a:t>
            </a:r>
          </a:p>
          <a:p>
            <a:pPr lvl="0"/>
            <a:r>
              <a:rPr lang="sl-SI" dirty="0"/>
              <a:t>tistega dela ponudbe, ki se veže na tehnične specifikacije predmeta javnega naročila v smislu zamenjave prvotno ponujenega predmeta naročanja z novim predmetom naročanja,</a:t>
            </a:r>
          </a:p>
          <a:p>
            <a:pPr lvl="0"/>
            <a:r>
              <a:rPr lang="sl-SI" dirty="0"/>
              <a:t>tistih elementov ponudbe, ki vplivajo ali bi lahko vplivali na drugačno razvrstitev njegove ponudbe glede na preostale ponudbe, ki jih je naročnik prejel v postopku javnega naročanja.</a:t>
            </a:r>
          </a:p>
          <a:p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Ohranja se tudi popravek računske napake. 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800" dirty="0" smtClean="0"/>
              <a:t>Pregled,ocena ponudb, oddaja JN…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218473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 algn="just"/>
            <a:r>
              <a:rPr lang="sl-SI" dirty="0" smtClean="0"/>
              <a:t>do </a:t>
            </a:r>
            <a:r>
              <a:rPr lang="sl-SI" strike="sngStrike" dirty="0" smtClean="0"/>
              <a:t>odpiranja</a:t>
            </a:r>
            <a:r>
              <a:rPr lang="sl-SI" dirty="0" smtClean="0"/>
              <a:t> 	</a:t>
            </a:r>
            <a:r>
              <a:rPr lang="sl-SI" dirty="0" smtClean="0"/>
              <a:t>  </a:t>
            </a:r>
            <a:r>
              <a:rPr lang="sl-SI" b="1" dirty="0" smtClean="0"/>
              <a:t>roka </a:t>
            </a:r>
            <a:r>
              <a:rPr lang="sl-SI" b="1" dirty="0" smtClean="0"/>
              <a:t>za oddajo </a:t>
            </a:r>
            <a:r>
              <a:rPr lang="sl-SI" dirty="0" smtClean="0"/>
              <a:t>ponudb se postopek lahko vedno </a:t>
            </a:r>
            <a:r>
              <a:rPr lang="sl-SI" dirty="0" smtClean="0"/>
              <a:t>ustavi</a:t>
            </a:r>
          </a:p>
          <a:p>
            <a:pPr marL="457200" indent="-457200"/>
            <a:r>
              <a:rPr lang="sl-SI" dirty="0" smtClean="0"/>
              <a:t>po </a:t>
            </a:r>
            <a:r>
              <a:rPr lang="sl-SI" dirty="0" smtClean="0"/>
              <a:t>roku za oddajo 		izbor, zavrnitev vseh</a:t>
            </a:r>
          </a:p>
          <a:p>
            <a:pPr>
              <a:buFontTx/>
              <a:buChar char="-"/>
            </a:pPr>
            <a:endParaRPr lang="sl-SI" dirty="0"/>
          </a:p>
          <a:p>
            <a:pPr marL="0" indent="0">
              <a:buNone/>
            </a:pPr>
            <a:r>
              <a:rPr lang="sl-SI" b="1" dirty="0" smtClean="0">
                <a:solidFill>
                  <a:srgbClr val="00B050"/>
                </a:solidFill>
              </a:rPr>
              <a:t>Odločitev o oddaji JN</a:t>
            </a:r>
            <a:r>
              <a:rPr lang="sl-SI" dirty="0" smtClean="0"/>
              <a:t> v čim krajšem času – MORA vsebovati vse </a:t>
            </a:r>
            <a:r>
              <a:rPr lang="sl-SI" dirty="0" smtClean="0"/>
              <a:t>razloge ! – dodatne obrazložitve ni več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Ohranja se </a:t>
            </a:r>
            <a:r>
              <a:rPr lang="sl-SI" dirty="0" smtClean="0"/>
              <a:t>možnost zavrnitve </a:t>
            </a:r>
            <a:r>
              <a:rPr lang="sl-SI" dirty="0" smtClean="0"/>
              <a:t>vseh ponudb in odstop od izvedbe – razlika: </a:t>
            </a:r>
            <a:r>
              <a:rPr lang="sl-SI" dirty="0" smtClean="0"/>
              <a:t>vlade/NO </a:t>
            </a:r>
            <a:r>
              <a:rPr lang="sl-SI" dirty="0" smtClean="0"/>
              <a:t>se ne </a:t>
            </a:r>
            <a:r>
              <a:rPr lang="sl-SI" dirty="0" smtClean="0"/>
              <a:t>obvešča več. 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 algn="just">
              <a:buNone/>
            </a:pPr>
            <a:r>
              <a:rPr lang="sl-SI" dirty="0" smtClean="0"/>
              <a:t>Razlog: vse objave bodo na portalu JN, vključno z odločitvijo o oddaji JN – z dnem objave se šteje za vročeno </a:t>
            </a:r>
            <a:r>
              <a:rPr lang="sl-SI" dirty="0" smtClean="0"/>
              <a:t>!</a:t>
            </a:r>
          </a:p>
          <a:p>
            <a:pPr marL="0" indent="0" algn="just">
              <a:buNone/>
            </a:pPr>
            <a:endParaRPr lang="sl-SI" dirty="0" smtClean="0"/>
          </a:p>
          <a:p>
            <a:pPr marL="0" indent="0" algn="just">
              <a:buNone/>
            </a:pPr>
            <a:r>
              <a:rPr lang="sl-SI" dirty="0" smtClean="0"/>
              <a:t>Ni več obvestila za predhodno transparentnost – tudi ta odločitev se objavi na portalu (in hkrati vroči po </a:t>
            </a:r>
            <a:r>
              <a:rPr lang="sl-SI" dirty="0" err="1" smtClean="0"/>
              <a:t>ZUPu</a:t>
            </a:r>
            <a:r>
              <a:rPr lang="sl-SI" dirty="0" smtClean="0"/>
              <a:t>)!</a:t>
            </a:r>
          </a:p>
          <a:p>
            <a:pPr marL="0" indent="0" algn="just">
              <a:buNone/>
            </a:pP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dirty="0" smtClean="0"/>
              <a:t>Oddaja JN</a:t>
            </a:r>
            <a:endParaRPr lang="sl-SI" sz="3200" dirty="0"/>
          </a:p>
        </p:txBody>
      </p:sp>
      <p:cxnSp>
        <p:nvCxnSpPr>
          <p:cNvPr id="5" name="Raven puščični povezovalnik 4"/>
          <p:cNvCxnSpPr/>
          <p:nvPr/>
        </p:nvCxnSpPr>
        <p:spPr>
          <a:xfrm>
            <a:off x="2951820" y="162880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en puščični povezovalnik 5"/>
          <p:cNvCxnSpPr/>
          <p:nvPr/>
        </p:nvCxnSpPr>
        <p:spPr>
          <a:xfrm>
            <a:off x="3995936" y="2276872"/>
            <a:ext cx="6036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56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sl-SI" dirty="0" smtClean="0"/>
              <a:t>Podizvajalci</a:t>
            </a:r>
            <a:r>
              <a:rPr lang="sl-SI" dirty="0"/>
              <a:t>, ki sodelujejo pri izvedbi javnega naročila, morajo spoštovati veljavne obveznosti na področju okoljskega, socialnega in delovnega prava.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Naročnik </a:t>
            </a:r>
            <a:r>
              <a:rPr lang="sl-SI" dirty="0"/>
              <a:t>lahko </a:t>
            </a:r>
            <a:r>
              <a:rPr lang="sl-SI" dirty="0" smtClean="0"/>
              <a:t>od </a:t>
            </a:r>
            <a:r>
              <a:rPr lang="sl-SI" dirty="0"/>
              <a:t>ponudnika zahteva, da v </a:t>
            </a:r>
            <a:r>
              <a:rPr lang="sl-SI" dirty="0" smtClean="0"/>
              <a:t>ponudbi </a:t>
            </a:r>
            <a:r>
              <a:rPr lang="sl-SI" dirty="0"/>
              <a:t>navede vsak del javnega naročila, ki ga morda namerava oddati v </a:t>
            </a:r>
            <a:r>
              <a:rPr lang="sl-SI" dirty="0" err="1"/>
              <a:t>podizvajanje</a:t>
            </a:r>
            <a:r>
              <a:rPr lang="sl-SI" dirty="0"/>
              <a:t> tretjim osebam, ter vse predlagane podizvajalce.</a:t>
            </a:r>
          </a:p>
          <a:p>
            <a:pPr algn="just"/>
            <a:endParaRPr lang="sl-SI" dirty="0" smtClean="0"/>
          </a:p>
          <a:p>
            <a:pPr marL="0" indent="0" algn="just">
              <a:buNone/>
            </a:pPr>
            <a:r>
              <a:rPr lang="sl-SI" b="1" dirty="0" smtClean="0">
                <a:solidFill>
                  <a:srgbClr val="0070C0"/>
                </a:solidFill>
              </a:rPr>
              <a:t>NEPOSREDNA PLAČILA: 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sl-SI" b="1" dirty="0" smtClean="0"/>
              <a:t>Naročnik </a:t>
            </a:r>
            <a:r>
              <a:rPr lang="sl-SI" b="1" dirty="0"/>
              <a:t>mora </a:t>
            </a:r>
            <a:r>
              <a:rPr lang="sl-SI" dirty="0"/>
              <a:t>podizvajalcu, </a:t>
            </a:r>
            <a:r>
              <a:rPr lang="sl-SI" b="1" dirty="0"/>
              <a:t>če podizvajalec to zahteva</a:t>
            </a:r>
            <a:r>
              <a:rPr lang="sl-SI" dirty="0"/>
              <a:t>, neposredno nakazati plačilo za storitve, blago ali gradnje, opravljene oziroma izvedene za gospodarski subjekt, ki mu je bilo oddano javno naročilo. 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Pri </a:t>
            </a:r>
            <a:r>
              <a:rPr lang="sl-SI" dirty="0" smtClean="0"/>
              <a:t>javnih </a:t>
            </a:r>
            <a:r>
              <a:rPr lang="sl-SI" dirty="0"/>
              <a:t>naročilih gradenj in storitev, </a:t>
            </a:r>
            <a:r>
              <a:rPr lang="sl-SI" b="1" dirty="0"/>
              <a:t>ki se opravljajo v objektih pod neposrednim nadzorom naročnika</a:t>
            </a:r>
            <a:r>
              <a:rPr lang="sl-SI" dirty="0"/>
              <a:t>, mora naročnik </a:t>
            </a:r>
            <a:r>
              <a:rPr lang="sl-SI" b="1" dirty="0"/>
              <a:t>po </a:t>
            </a:r>
            <a:r>
              <a:rPr lang="sl-SI" b="1" dirty="0" smtClean="0"/>
              <a:t>oddaji </a:t>
            </a:r>
            <a:r>
              <a:rPr lang="sl-SI" dirty="0" smtClean="0"/>
              <a:t>(najpozneje ob </a:t>
            </a:r>
            <a:r>
              <a:rPr lang="sl-SI" dirty="0"/>
              <a:t>začetku izvajanja </a:t>
            </a:r>
            <a:r>
              <a:rPr lang="sl-SI" dirty="0" smtClean="0"/>
              <a:t>JN) od </a:t>
            </a:r>
            <a:r>
              <a:rPr lang="sl-SI" dirty="0"/>
              <a:t>glavnega izvajalca zahtevati, da mu sporoči ime, kontaktne podatke in zakonite zastopnike svojih podizvajalcev, ki sodelujejo pri takšni gradnji ali </a:t>
            </a:r>
            <a:r>
              <a:rPr lang="sl-SI" dirty="0" smtClean="0"/>
              <a:t>storitvah ter </a:t>
            </a:r>
            <a:r>
              <a:rPr lang="sl-SI" dirty="0"/>
              <a:t>da mu posreduje </a:t>
            </a:r>
            <a:r>
              <a:rPr lang="sl-SI" dirty="0" smtClean="0"/>
              <a:t>ESPD obrazce zanje.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ENAKO med </a:t>
            </a:r>
            <a:r>
              <a:rPr lang="sl-SI" dirty="0"/>
              <a:t>izvajanjem javnega naročila </a:t>
            </a:r>
            <a:r>
              <a:rPr lang="sl-SI" dirty="0" smtClean="0"/>
              <a:t>- </a:t>
            </a:r>
            <a:r>
              <a:rPr lang="sl-SI" dirty="0"/>
              <a:t>morebitne spremembe teh informacij in potrebne informacije o morebitnih novih podizvajalcih, ki jih naknadno vključi </a:t>
            </a:r>
            <a:endParaRPr lang="sl-SI" dirty="0" smtClean="0"/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b="1" dirty="0" smtClean="0"/>
              <a:t>Naročnik </a:t>
            </a:r>
            <a:r>
              <a:rPr lang="sl-SI" b="1" dirty="0"/>
              <a:t>mora od glavnega izvajalca zahtevati zamenjavo podizvajalca, za katerega je bilo med preverjanjem ugotovljeno, da obstajajo obvezni razlogi za njegovo izključitev</a:t>
            </a:r>
            <a:r>
              <a:rPr lang="sl-SI" dirty="0"/>
              <a:t>. Naročnik lahko od glavnega izvajalca zahteva tudi zamenjavo podizvajalca, za katerega je bilo med preverjanjem ugotovljeno, da obstajajo neobvezni razlogi za njegovo izključitev.</a:t>
            </a:r>
          </a:p>
          <a:p>
            <a:pPr algn="just"/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Naročnik </a:t>
            </a:r>
            <a:r>
              <a:rPr lang="sl-SI" dirty="0"/>
              <a:t>lahko določi, </a:t>
            </a:r>
            <a:r>
              <a:rPr lang="sl-SI" dirty="0" smtClean="0"/>
              <a:t>da te </a:t>
            </a:r>
            <a:r>
              <a:rPr lang="sl-SI" dirty="0"/>
              <a:t>obveznosti </a:t>
            </a:r>
            <a:r>
              <a:rPr lang="sl-SI" dirty="0" smtClean="0"/>
              <a:t>veljajo </a:t>
            </a:r>
            <a:r>
              <a:rPr lang="sl-SI" dirty="0"/>
              <a:t>tudi za:</a:t>
            </a:r>
          </a:p>
          <a:p>
            <a:pPr algn="just"/>
            <a:r>
              <a:rPr lang="sl-SI" dirty="0"/>
              <a:t>a) javna naročila blaga, druga javna naročila storitev poleg tistih, ki zadevajo opravljanje storitev v objektih pod neposrednim nadzorom naročnika, ali na dobavitelje blaga, ki so vključeni v javna naročila gradenj ali storitev;</a:t>
            </a:r>
          </a:p>
          <a:p>
            <a:pPr algn="just"/>
            <a:r>
              <a:rPr lang="sl-SI" dirty="0"/>
              <a:t>b) podizvajalce podizvajalcev glavnega izvajalca ali nadaljnje podizvajalce v </a:t>
            </a:r>
            <a:r>
              <a:rPr lang="sl-SI" dirty="0" err="1"/>
              <a:t>podizvajalski</a:t>
            </a:r>
            <a:r>
              <a:rPr lang="sl-SI" dirty="0"/>
              <a:t> verigi.</a:t>
            </a:r>
          </a:p>
          <a:p>
            <a:pPr marL="0" indent="0" algn="just" hangingPunct="0">
              <a:buNone/>
            </a:pPr>
            <a:endParaRPr lang="sl-SI" dirty="0"/>
          </a:p>
          <a:p>
            <a:pPr marL="0" indent="0" algn="just" hangingPunct="0">
              <a:buNone/>
            </a:pPr>
            <a:r>
              <a:rPr lang="sl-SI" dirty="0" smtClean="0"/>
              <a:t>Natančna pravila bodo določena </a:t>
            </a:r>
            <a:r>
              <a:rPr lang="sl-SI" b="1" dirty="0" smtClean="0"/>
              <a:t>z uredbo Vlade RS.</a:t>
            </a:r>
            <a:endParaRPr lang="sl-SI" b="1" dirty="0"/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Podizvajalci</a:t>
            </a:r>
            <a:endParaRPr lang="sl-SI" dirty="0"/>
          </a:p>
        </p:txBody>
      </p:sp>
      <p:cxnSp>
        <p:nvCxnSpPr>
          <p:cNvPr id="5" name="Elbow Connector 4"/>
          <p:cNvCxnSpPr/>
          <p:nvPr/>
        </p:nvCxnSpPr>
        <p:spPr>
          <a:xfrm rot="10800000" flipV="1">
            <a:off x="3995936" y="4221088"/>
            <a:ext cx="2016224" cy="28803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9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sl-SI" dirty="0"/>
              <a:t>Pogodbe o izvedbi javnih naročil </a:t>
            </a:r>
            <a:r>
              <a:rPr lang="sl-SI" dirty="0" smtClean="0"/>
              <a:t>se </a:t>
            </a:r>
            <a:r>
              <a:rPr lang="sl-SI" dirty="0"/>
              <a:t>lahko spremenijo </a:t>
            </a:r>
            <a:r>
              <a:rPr lang="sl-SI" b="1" dirty="0"/>
              <a:t>brez novega postopka </a:t>
            </a:r>
            <a:r>
              <a:rPr lang="sl-SI" dirty="0"/>
              <a:t>javnega naročila </a:t>
            </a:r>
            <a:r>
              <a:rPr lang="sl-SI" dirty="0" smtClean="0"/>
              <a:t>:</a:t>
            </a:r>
            <a:endParaRPr lang="sl-SI" dirty="0"/>
          </a:p>
          <a:p>
            <a:endParaRPr lang="sl-SI" dirty="0"/>
          </a:p>
          <a:p>
            <a:pPr marL="0" indent="0">
              <a:buNone/>
            </a:pPr>
            <a:r>
              <a:rPr lang="sl-SI" dirty="0"/>
              <a:t>1. če so spremembe ne glede na njihovo denarno vrednost predvidene v prvotni dokumentaciji </a:t>
            </a:r>
            <a:r>
              <a:rPr lang="sl-SI" dirty="0" smtClean="0"/>
              <a:t>(npr.  </a:t>
            </a:r>
            <a:r>
              <a:rPr lang="sl-SI" dirty="0"/>
              <a:t>določbe o reviziji cen, ali </a:t>
            </a:r>
            <a:r>
              <a:rPr lang="sl-SI" dirty="0" smtClean="0"/>
              <a:t>opcijah). 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b="1" dirty="0">
                <a:solidFill>
                  <a:srgbClr val="002060"/>
                </a:solidFill>
              </a:rPr>
              <a:t>2. kadar so potrebne dodatne gradnje, storitve ali dobave blaga, ki jih izvede prvotni izvajalec, niso pa bile vključene v prvotno javno naročilo, če zamenjava izvajalca:</a:t>
            </a:r>
          </a:p>
          <a:p>
            <a:pPr lvl="0"/>
            <a:r>
              <a:rPr lang="sl-SI" b="1" dirty="0">
                <a:solidFill>
                  <a:srgbClr val="002060"/>
                </a:solidFill>
              </a:rPr>
              <a:t>ni mogoča iz ekonomskih ali tehničnih razlogov, kot so zahteve glede zamenljivosti ali </a:t>
            </a:r>
            <a:r>
              <a:rPr lang="sl-SI" b="1" dirty="0" err="1">
                <a:solidFill>
                  <a:srgbClr val="002060"/>
                </a:solidFill>
              </a:rPr>
              <a:t>interoperabilnosti</a:t>
            </a:r>
            <a:r>
              <a:rPr lang="sl-SI" b="1" dirty="0">
                <a:solidFill>
                  <a:srgbClr val="002060"/>
                </a:solidFill>
              </a:rPr>
              <a:t> z obstoječo opremo, storitvami ali instalacijami, naročenimi v okviru prvotnega javnega naročila, ter</a:t>
            </a:r>
          </a:p>
          <a:p>
            <a:pPr lvl="0"/>
            <a:r>
              <a:rPr lang="sl-SI" b="1" dirty="0">
                <a:solidFill>
                  <a:srgbClr val="002060"/>
                </a:solidFill>
              </a:rPr>
              <a:t>bi naročniku povzročila velike nevšečnosti ali znatno podvajanje stroškov.</a:t>
            </a:r>
          </a:p>
          <a:p>
            <a:pPr marL="0" indent="0">
              <a:buNone/>
            </a:pPr>
            <a:r>
              <a:rPr lang="sl-SI" b="1" dirty="0">
                <a:solidFill>
                  <a:srgbClr val="002060"/>
                </a:solidFill>
              </a:rPr>
              <a:t> </a:t>
            </a:r>
          </a:p>
          <a:p>
            <a:pPr marL="0" indent="0">
              <a:buNone/>
            </a:pPr>
            <a:r>
              <a:rPr lang="sl-SI" b="1" dirty="0">
                <a:solidFill>
                  <a:srgbClr val="002060"/>
                </a:solidFill>
              </a:rPr>
              <a:t>3. če so izpolnjeni vsi naslednji pogoji:</a:t>
            </a:r>
          </a:p>
          <a:p>
            <a:pPr lvl="0"/>
            <a:r>
              <a:rPr lang="sl-SI" b="1" dirty="0">
                <a:solidFill>
                  <a:srgbClr val="002060"/>
                </a:solidFill>
              </a:rPr>
              <a:t>sprememba je bila potrebna zaradi okoliščin, ki jih skrben naročnik ni mogel predvideti;</a:t>
            </a:r>
          </a:p>
          <a:p>
            <a:pPr lvl="0"/>
            <a:r>
              <a:rPr lang="sl-SI" b="1" dirty="0">
                <a:solidFill>
                  <a:srgbClr val="002060"/>
                </a:solidFill>
              </a:rPr>
              <a:t>sprememba ne spreminja splošne narave javnega </a:t>
            </a:r>
            <a:r>
              <a:rPr lang="sl-SI" b="1" dirty="0" smtClean="0">
                <a:solidFill>
                  <a:srgbClr val="002060"/>
                </a:solidFill>
              </a:rPr>
              <a:t>naročila.</a:t>
            </a:r>
            <a:endParaRPr lang="sl-SI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4. če izvajalca, ki mu je naročnik prvotno oddal javno naročilo, zamenja nov izvajalec kot posledica enega od naslednjih razlogov:</a:t>
            </a:r>
          </a:p>
          <a:p>
            <a:pPr lvl="0"/>
            <a:r>
              <a:rPr lang="sl-SI" dirty="0"/>
              <a:t>nedvoumna določba o reviziji ali </a:t>
            </a:r>
            <a:r>
              <a:rPr lang="sl-SI" dirty="0" smtClean="0"/>
              <a:t>opcija;</a:t>
            </a:r>
            <a:endParaRPr lang="sl-SI" dirty="0"/>
          </a:p>
          <a:p>
            <a:pPr lvl="0"/>
            <a:r>
              <a:rPr lang="sl-SI" dirty="0"/>
              <a:t>drug gospodarski subjekt, ki izpolnjuje prvotno določene pogoje za ugotavljanje sposobnosti, v celoti ali delno nasledi prvotnega izvajalca po prestrukturiranju podjetja, vključno s prevzemi, združitvami, pripojitvami ali insolventnostjo, če to ne vključuje drugih bistvenih sprememb javnega naročila in ni namenjeno </a:t>
            </a:r>
            <a:r>
              <a:rPr lang="sl-SI" dirty="0" err="1"/>
              <a:t>obidu</a:t>
            </a:r>
            <a:r>
              <a:rPr lang="sl-SI" dirty="0"/>
              <a:t> tega zakona, ali</a:t>
            </a:r>
          </a:p>
          <a:p>
            <a:pPr lvl="0"/>
            <a:r>
              <a:rPr lang="sl-SI" dirty="0"/>
              <a:t>naročnik sam prevzame obveznosti glavnega izvajalca do njegovih podizvajalcev, če je ta možnost predvidena v skladu s 94. členom tega </a:t>
            </a:r>
            <a:r>
              <a:rPr lang="sl-SI" dirty="0" smtClean="0"/>
              <a:t>zakona.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5. če spremembe ne glede na njihovo vrednost niso bistvene v skladu s četrtim odstavkom tega člena.</a:t>
            </a:r>
          </a:p>
          <a:p>
            <a:pPr marL="0" indent="0">
              <a:buNone/>
            </a:pPr>
            <a:r>
              <a:rPr lang="sl-SI" dirty="0"/>
              <a:t> 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V </a:t>
            </a:r>
            <a:r>
              <a:rPr lang="sl-SI" dirty="0"/>
              <a:t>primeru iz 2. in 3. točke </a:t>
            </a:r>
            <a:r>
              <a:rPr lang="sl-SI" dirty="0" smtClean="0"/>
              <a:t>kakršno </a:t>
            </a:r>
            <a:r>
              <a:rPr lang="sl-SI" dirty="0"/>
              <a:t>koli </a:t>
            </a:r>
            <a:r>
              <a:rPr lang="sl-SI" b="1" dirty="0">
                <a:solidFill>
                  <a:srgbClr val="002060"/>
                </a:solidFill>
              </a:rPr>
              <a:t>zvišanje cene ne sme presegati 30 % vrednosti prvotnega javnega naročila </a:t>
            </a:r>
            <a:r>
              <a:rPr lang="sl-SI" dirty="0"/>
              <a:t>ali okvirnega sporazuma. Če je opravljenih več zaporednih sprememb, ta omejitev velja za vrednost vseh sprememb skupaj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V primeru iz 2. in 3. točke – obrazec za objavo sprememb ! Obvezno dokumentiranje razlogov!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Spremembe pogodb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5385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l-SI" dirty="0"/>
              <a:t>Javna naročila iz Seznama socialnih in drugih posebnih storitev se oddajo v skladu s </a:t>
            </a:r>
            <a:r>
              <a:rPr lang="sl-SI" dirty="0" smtClean="0"/>
              <a:t>poglavjem, ki to ureja - lahko tudi </a:t>
            </a:r>
            <a:r>
              <a:rPr lang="sl-SI" dirty="0"/>
              <a:t>po katerem koli drugem ustreznem postopku.  </a:t>
            </a:r>
            <a:endParaRPr lang="sl-SI" dirty="0" smtClean="0"/>
          </a:p>
          <a:p>
            <a:pPr algn="just"/>
            <a:endParaRPr lang="sl-SI" dirty="0"/>
          </a:p>
          <a:p>
            <a:pPr algn="just"/>
            <a:r>
              <a:rPr lang="sl-SI" dirty="0" smtClean="0"/>
              <a:t>Naročnik mora upoštevati načela </a:t>
            </a:r>
            <a:r>
              <a:rPr lang="sl-SI" dirty="0"/>
              <a:t>javnega naročanja, določbe </a:t>
            </a:r>
            <a:r>
              <a:rPr lang="sl-SI" dirty="0" smtClean="0"/>
              <a:t>glede </a:t>
            </a:r>
            <a:r>
              <a:rPr lang="sl-SI" dirty="0"/>
              <a:t>opredelitve predmeta javnega naročila oziroma tehničnih specifikacij ter pravila za objavo obvestil. </a:t>
            </a:r>
            <a:endParaRPr lang="sl-SI" dirty="0" smtClean="0"/>
          </a:p>
          <a:p>
            <a:pPr algn="just"/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Posebne in socialne storitve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2993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Delitev glede na težo kršitve – razlika v višini globe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/>
              <a:t>Daljši zastaralni roki (3 leta) </a:t>
            </a:r>
          </a:p>
          <a:p>
            <a:pPr marL="0" indent="0">
              <a:buNone/>
            </a:pPr>
            <a:endParaRPr lang="sl-SI" dirty="0" smtClean="0"/>
          </a:p>
          <a:p>
            <a:pPr algn="just"/>
            <a:r>
              <a:rPr lang="sl-SI" dirty="0" smtClean="0"/>
              <a:t>Nekoliko izboljšan zapis posameznih kršitev (npr. neresnično dokazilo)</a:t>
            </a:r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Prekrški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8144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l-SI" dirty="0" smtClean="0"/>
              <a:t>En zakon – ne več dva,</a:t>
            </a:r>
          </a:p>
          <a:p>
            <a:r>
              <a:rPr lang="sl-SI" dirty="0" smtClean="0"/>
              <a:t>Mejne vrednosti višje (v določenih primerih), </a:t>
            </a:r>
          </a:p>
          <a:p>
            <a:r>
              <a:rPr lang="sl-SI" dirty="0" smtClean="0"/>
              <a:t>Nova načela,</a:t>
            </a:r>
          </a:p>
          <a:p>
            <a:r>
              <a:rPr lang="sl-SI" dirty="0" smtClean="0"/>
              <a:t>Nov postopek (partnerstvo…), ostali širše možnosti,</a:t>
            </a:r>
          </a:p>
          <a:p>
            <a:r>
              <a:rPr lang="sl-SI" dirty="0" smtClean="0"/>
              <a:t>Krajši roki pri postopkih,</a:t>
            </a:r>
          </a:p>
          <a:p>
            <a:r>
              <a:rPr lang="sl-SI" dirty="0" smtClean="0"/>
              <a:t>Rešitve, ki skrajšujejo trajanje postopka (vročitev na portalu, obvezna obrazložitev izbire in posledično brez dodatnih obrazložitev…),</a:t>
            </a:r>
          </a:p>
          <a:p>
            <a:r>
              <a:rPr lang="sl-SI" dirty="0" smtClean="0"/>
              <a:t>Izključitve za GS ki ne izpolnjujejo davčnih obveznosti (vključno z REK obrazcem),</a:t>
            </a:r>
          </a:p>
          <a:p>
            <a:r>
              <a:rPr lang="sl-SI" dirty="0" smtClean="0"/>
              <a:t>Spremembe pogodb,</a:t>
            </a:r>
          </a:p>
          <a:p>
            <a:r>
              <a:rPr lang="sl-SI" dirty="0" smtClean="0"/>
              <a:t>Plačila in delovanje s podizvajalci,</a:t>
            </a:r>
          </a:p>
          <a:p>
            <a:r>
              <a:rPr lang="sl-SI" dirty="0" smtClean="0"/>
              <a:t>Socialna klavzula,</a:t>
            </a:r>
          </a:p>
          <a:p>
            <a:r>
              <a:rPr lang="sl-SI" dirty="0" smtClean="0"/>
              <a:t>Spodbujanje izbire na podlagi stroškov v življenjski dobi,</a:t>
            </a:r>
          </a:p>
          <a:p>
            <a:r>
              <a:rPr lang="sl-SI" dirty="0" smtClean="0"/>
              <a:t>Večja transparentnost (objave odločitev),</a:t>
            </a:r>
          </a:p>
          <a:p>
            <a:r>
              <a:rPr lang="sl-SI" dirty="0" smtClean="0"/>
              <a:t>Posebne storitve urejene posebej,</a:t>
            </a:r>
          </a:p>
          <a:p>
            <a:r>
              <a:rPr lang="sl-SI" dirty="0" smtClean="0"/>
              <a:t>Manj prekrškov in deljeni glede na težo…</a:t>
            </a:r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Povzetek novosti/sprememb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0606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l-SI" sz="3200" dirty="0" smtClean="0"/>
              <a:t>Hvala za vašo pozornost! </a:t>
            </a:r>
            <a:endParaRPr lang="sl-SI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sl-SI" dirty="0" smtClean="0"/>
          </a:p>
          <a:p>
            <a:endParaRPr lang="sl-SI" dirty="0"/>
          </a:p>
          <a:p>
            <a:endParaRPr lang="sl-SI" sz="1100" dirty="0" smtClean="0"/>
          </a:p>
          <a:p>
            <a:r>
              <a:rPr lang="sl-SI" sz="1100" dirty="0" smtClean="0"/>
              <a:t>mag. Urška Skok Klima, </a:t>
            </a:r>
            <a:r>
              <a:rPr lang="sl-SI" sz="1100" dirty="0" err="1" smtClean="0">
                <a:hlinkClick r:id="rId2"/>
              </a:rPr>
              <a:t>urska.skok</a:t>
            </a:r>
            <a:r>
              <a:rPr lang="sl-SI" sz="1100" dirty="0" smtClean="0">
                <a:hlinkClick r:id="rId2"/>
              </a:rPr>
              <a:t>-klima@</a:t>
            </a:r>
            <a:r>
              <a:rPr lang="sl-SI" sz="1100" dirty="0" err="1" smtClean="0">
                <a:hlinkClick r:id="rId2"/>
              </a:rPr>
              <a:t>mf</a:t>
            </a:r>
            <a:r>
              <a:rPr lang="sl-SI" sz="1100" dirty="0" smtClean="0">
                <a:hlinkClick r:id="rId2"/>
              </a:rPr>
              <a:t>-</a:t>
            </a:r>
            <a:r>
              <a:rPr lang="sl-SI" sz="1100" dirty="0" err="1" smtClean="0">
                <a:hlinkClick r:id="rId2"/>
              </a:rPr>
              <a:t>rs.si</a:t>
            </a:r>
            <a:r>
              <a:rPr lang="sl-SI" sz="1100" dirty="0" smtClean="0"/>
              <a:t> </a:t>
            </a:r>
            <a:endParaRPr lang="sl-SI" sz="1100" dirty="0"/>
          </a:p>
        </p:txBody>
      </p:sp>
    </p:spTree>
    <p:extLst>
      <p:ext uri="{BB962C8B-B14F-4D97-AF65-F5344CB8AC3E}">
        <p14:creationId xmlns:p14="http://schemas.microsoft.com/office/powerpoint/2010/main" val="22930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l-SI" b="1" dirty="0" smtClean="0"/>
              <a:t>Sedanja ureditev: </a:t>
            </a:r>
          </a:p>
          <a:p>
            <a:pPr algn="just"/>
            <a:r>
              <a:rPr lang="sl-SI" dirty="0" smtClean="0"/>
              <a:t>načelo </a:t>
            </a:r>
            <a:r>
              <a:rPr lang="sl-SI" dirty="0"/>
              <a:t>prostega pretoka blaga</a:t>
            </a:r>
            <a:r>
              <a:rPr lang="sl-SI" dirty="0" smtClean="0"/>
              <a:t>,</a:t>
            </a:r>
          </a:p>
          <a:p>
            <a:pPr algn="just"/>
            <a:r>
              <a:rPr lang="sl-SI" dirty="0" smtClean="0"/>
              <a:t>svobode </a:t>
            </a:r>
            <a:r>
              <a:rPr lang="sl-SI" dirty="0"/>
              <a:t>ustanavljanja, </a:t>
            </a:r>
            <a:endParaRPr lang="sl-SI" dirty="0" smtClean="0"/>
          </a:p>
          <a:p>
            <a:pPr algn="just"/>
            <a:r>
              <a:rPr lang="sl-SI" dirty="0" smtClean="0"/>
              <a:t>prostega </a:t>
            </a:r>
            <a:r>
              <a:rPr lang="sl-SI" dirty="0"/>
              <a:t>pretoka storitev, ki izhajajo iz </a:t>
            </a:r>
            <a:r>
              <a:rPr lang="sl-SI" dirty="0" smtClean="0"/>
              <a:t>PDEU</a:t>
            </a:r>
          </a:p>
          <a:p>
            <a:pPr algn="just"/>
            <a:r>
              <a:rPr lang="sl-SI" dirty="0" smtClean="0"/>
              <a:t>gospodarnosti</a:t>
            </a:r>
            <a:r>
              <a:rPr lang="sl-SI" dirty="0"/>
              <a:t>, učinkovitosti in uspešnosti, </a:t>
            </a:r>
            <a:r>
              <a:rPr lang="sl-SI" dirty="0" smtClean="0"/>
              <a:t>		načela, ki zavezujejo</a:t>
            </a:r>
          </a:p>
          <a:p>
            <a:pPr algn="just"/>
            <a:r>
              <a:rPr lang="sl-SI" dirty="0" smtClean="0"/>
              <a:t>zagotavljanja </a:t>
            </a:r>
            <a:r>
              <a:rPr lang="sl-SI" dirty="0"/>
              <a:t>konkurence med ponudniki, </a:t>
            </a:r>
            <a:r>
              <a:rPr lang="sl-SI" dirty="0" smtClean="0"/>
              <a:t>			naročnike</a:t>
            </a:r>
          </a:p>
          <a:p>
            <a:pPr algn="just"/>
            <a:r>
              <a:rPr lang="sl-SI" dirty="0"/>
              <a:t>t</a:t>
            </a:r>
            <a:r>
              <a:rPr lang="sl-SI" dirty="0" smtClean="0"/>
              <a:t>ransparentnosti </a:t>
            </a:r>
            <a:r>
              <a:rPr lang="sl-SI" dirty="0"/>
              <a:t>javnega naročanja, </a:t>
            </a:r>
            <a:endParaRPr lang="sl-SI" dirty="0" smtClean="0"/>
          </a:p>
          <a:p>
            <a:pPr algn="just"/>
            <a:r>
              <a:rPr lang="sl-SI" dirty="0" smtClean="0"/>
              <a:t>enakopravne </a:t>
            </a:r>
            <a:r>
              <a:rPr lang="sl-SI" dirty="0"/>
              <a:t>obravnave ponudnikov in </a:t>
            </a:r>
            <a:endParaRPr lang="sl-SI" dirty="0" smtClean="0"/>
          </a:p>
          <a:p>
            <a:pPr algn="just"/>
            <a:r>
              <a:rPr lang="sl-SI" dirty="0" smtClean="0"/>
              <a:t>sorazmernosti. </a:t>
            </a:r>
            <a:endParaRPr lang="sl-SI" dirty="0"/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b="1" dirty="0" smtClean="0"/>
              <a:t>Nova ureditev: </a:t>
            </a:r>
            <a:endParaRPr lang="sl-SI" b="1" dirty="0"/>
          </a:p>
          <a:p>
            <a:r>
              <a:rPr lang="sl-SI" dirty="0" smtClean="0"/>
              <a:t>Enako kot doslej</a:t>
            </a:r>
          </a:p>
          <a:p>
            <a:pPr algn="just"/>
            <a:r>
              <a:rPr lang="sl-SI" dirty="0" smtClean="0"/>
              <a:t>Dodatno: pri </a:t>
            </a:r>
            <a:r>
              <a:rPr lang="sl-SI" b="1" dirty="0"/>
              <a:t>izvajanju</a:t>
            </a:r>
            <a:r>
              <a:rPr lang="sl-SI" dirty="0"/>
              <a:t> </a:t>
            </a:r>
            <a:r>
              <a:rPr lang="sl-SI" dirty="0" smtClean="0"/>
              <a:t>JN morajo </a:t>
            </a:r>
            <a:r>
              <a:rPr lang="sl-SI" b="1" dirty="0"/>
              <a:t>gospodarski subjekti </a:t>
            </a:r>
            <a:r>
              <a:rPr lang="sl-SI" dirty="0"/>
              <a:t>izpolnjevati veljavne obveznosti na področju okoljskega, socialnega in delovnega prava, ki so določene v pravu Evropske unije, nacionalnem pravu, kolektivnih pogodbah ali predpisih mednarodnega okoljskega, socialnega in delovnega </a:t>
            </a:r>
            <a:r>
              <a:rPr lang="sl-SI" dirty="0" smtClean="0"/>
              <a:t>prava.</a:t>
            </a:r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NAČELA </a:t>
            </a:r>
            <a:endParaRPr lang="sl-SI" dirty="0"/>
          </a:p>
        </p:txBody>
      </p:sp>
      <p:sp>
        <p:nvSpPr>
          <p:cNvPr id="7" name="Right Brace 6"/>
          <p:cNvSpPr/>
          <p:nvPr/>
        </p:nvSpPr>
        <p:spPr>
          <a:xfrm>
            <a:off x="5142840" y="1484784"/>
            <a:ext cx="1296144" cy="2304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1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l-SI" dirty="0" smtClean="0"/>
              <a:t>Naročniki so v ZJN3 opredeljeni v enem členu – zakon velja enako za vse naročnike, razen kadar je v posamezni določbi opredeljeno drugače 		izjema oz. drugačna, običajno „blažja“ ureditev, pa je vezana na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področje</a:t>
            </a:r>
            <a:r>
              <a:rPr lang="sl-SI" dirty="0" smtClean="0"/>
              <a:t> in ne na samega naročnika.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NAROČNIKI</a:t>
            </a:r>
            <a:endParaRPr lang="sl-SI" dirty="0"/>
          </a:p>
        </p:txBody>
      </p:sp>
      <p:sp>
        <p:nvSpPr>
          <p:cNvPr id="4" name="Right Arrow 3"/>
          <p:cNvSpPr/>
          <p:nvPr/>
        </p:nvSpPr>
        <p:spPr>
          <a:xfrm>
            <a:off x="2267744" y="2852936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Je enako 4"/>
          <p:cNvSpPr/>
          <p:nvPr/>
        </p:nvSpPr>
        <p:spPr>
          <a:xfrm>
            <a:off x="5681840" y="4739600"/>
            <a:ext cx="936104" cy="36004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Alternativna obdelava 5"/>
          <p:cNvSpPr/>
          <p:nvPr/>
        </p:nvSpPr>
        <p:spPr>
          <a:xfrm>
            <a:off x="6804248" y="4545124"/>
            <a:ext cx="1512168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prej ZJNVETPS</a:t>
            </a:r>
            <a:endParaRPr lang="sl-SI" dirty="0"/>
          </a:p>
        </p:txBody>
      </p:sp>
      <p:sp>
        <p:nvSpPr>
          <p:cNvPr id="8" name="Line Callout 1 (No Border) 7"/>
          <p:cNvSpPr/>
          <p:nvPr/>
        </p:nvSpPr>
        <p:spPr>
          <a:xfrm>
            <a:off x="3527192" y="4293096"/>
            <a:ext cx="1872208" cy="1296144"/>
          </a:xfrm>
          <a:prstGeom prst="callout1">
            <a:avLst>
              <a:gd name="adj1" fmla="val -847"/>
              <a:gd name="adj2" fmla="val 350"/>
              <a:gd name="adj3" fmla="val -52895"/>
              <a:gd name="adj4" fmla="val 1564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Infrastrukturno področje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2726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l-SI" dirty="0" smtClean="0"/>
              <a:t>Za </a:t>
            </a:r>
            <a:r>
              <a:rPr lang="sl-SI" dirty="0"/>
              <a:t>infrastrukturno področje štejejo </a:t>
            </a:r>
            <a:r>
              <a:rPr lang="sl-SI" dirty="0" smtClean="0"/>
              <a:t>dejavnosti na </a:t>
            </a:r>
            <a:r>
              <a:rPr lang="sl-SI" dirty="0"/>
              <a:t>vodnem, energetskem, transportnem področju in področju poštnih </a:t>
            </a:r>
            <a:r>
              <a:rPr lang="sl-SI" dirty="0" smtClean="0"/>
              <a:t>storitev</a:t>
            </a:r>
            <a:r>
              <a:rPr lang="sl-SI" dirty="0"/>
              <a:t> </a:t>
            </a:r>
            <a:r>
              <a:rPr lang="sl-SI" dirty="0" smtClean="0"/>
              <a:t>- v </a:t>
            </a:r>
            <a:r>
              <a:rPr lang="sl-SI" dirty="0"/>
              <a:t>13. do 19. členu </a:t>
            </a:r>
            <a:r>
              <a:rPr lang="sl-SI" dirty="0" smtClean="0"/>
              <a:t>osnutka zakona</a:t>
            </a:r>
            <a:r>
              <a:rPr lang="sl-SI" dirty="0"/>
              <a:t>.</a:t>
            </a:r>
          </a:p>
          <a:p>
            <a:pPr algn="just"/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Kadar </a:t>
            </a:r>
            <a:r>
              <a:rPr lang="sl-SI" dirty="0"/>
              <a:t>naročniki </a:t>
            </a:r>
            <a:r>
              <a:rPr lang="sl-SI" dirty="0" smtClean="0"/>
              <a:t>izvajajo </a:t>
            </a:r>
            <a:r>
              <a:rPr lang="sl-SI" dirty="0"/>
              <a:t>eno ali več dejavnosti na infrastrukturnem področju </a:t>
            </a:r>
            <a:r>
              <a:rPr lang="sl-SI" dirty="0" smtClean="0"/>
              <a:t>- lahko </a:t>
            </a:r>
            <a:r>
              <a:rPr lang="sl-SI" dirty="0"/>
              <a:t>pri uporabi tega zakona upoštevajo določbe, ki veljajo za infrastrukturno področje.  </a:t>
            </a:r>
          </a:p>
          <a:p>
            <a:pPr algn="just"/>
            <a:endParaRPr lang="sl-SI" b="1" dirty="0"/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Infrastrukturno področje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8812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sl-SI" dirty="0" smtClean="0"/>
              <a:t>Zakon </a:t>
            </a:r>
            <a:r>
              <a:rPr lang="sl-SI" dirty="0"/>
              <a:t>se uporablja za javna naročila, katerih ocenjena vrednost brez </a:t>
            </a:r>
            <a:r>
              <a:rPr lang="sl-SI" dirty="0" smtClean="0"/>
              <a:t>DDV </a:t>
            </a:r>
            <a:r>
              <a:rPr lang="sl-SI" dirty="0"/>
              <a:t>je enaka ali višja od naslednjih mejnih vrednosti: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a</a:t>
            </a:r>
            <a:r>
              <a:rPr lang="sl-SI" dirty="0"/>
              <a:t>) na splošnem področju: </a:t>
            </a:r>
            <a:endParaRPr lang="sl-SI" dirty="0" smtClean="0"/>
          </a:p>
          <a:p>
            <a:endParaRPr lang="sl-SI" dirty="0"/>
          </a:p>
          <a:p>
            <a:pPr lvl="0"/>
            <a:r>
              <a:rPr lang="sl-SI" b="1" dirty="0"/>
              <a:t>20.000</a:t>
            </a:r>
            <a:r>
              <a:rPr lang="sl-SI" dirty="0"/>
              <a:t> </a:t>
            </a:r>
            <a:r>
              <a:rPr lang="sl-SI" dirty="0" err="1"/>
              <a:t>eurov</a:t>
            </a:r>
            <a:r>
              <a:rPr lang="sl-SI" dirty="0"/>
              <a:t> za javna naročila blaga in storitev ter za projektne natečaje;</a:t>
            </a:r>
          </a:p>
          <a:p>
            <a:pPr lvl="0"/>
            <a:r>
              <a:rPr lang="sl-SI" b="1" dirty="0"/>
              <a:t>40.000</a:t>
            </a:r>
            <a:r>
              <a:rPr lang="sl-SI" dirty="0"/>
              <a:t> </a:t>
            </a:r>
            <a:r>
              <a:rPr lang="sl-SI" dirty="0" err="1"/>
              <a:t>eurov</a:t>
            </a:r>
            <a:r>
              <a:rPr lang="sl-SI" dirty="0"/>
              <a:t> za javna naročila gradenj; </a:t>
            </a:r>
          </a:p>
          <a:p>
            <a:pPr lvl="0"/>
            <a:r>
              <a:rPr lang="sl-SI" b="1" dirty="0"/>
              <a:t>750.000</a:t>
            </a:r>
            <a:r>
              <a:rPr lang="sl-SI" dirty="0"/>
              <a:t> </a:t>
            </a:r>
            <a:r>
              <a:rPr lang="sl-SI" dirty="0" err="1"/>
              <a:t>eurov</a:t>
            </a:r>
            <a:r>
              <a:rPr lang="sl-SI" dirty="0"/>
              <a:t> za javna naročila storitev iz Seznama socialnih in drugih posebnih storitev, ki je priloga uredbe, ki jo izda vlada (v nadaljevanju: Seznam socialnih in drugih posebnih storitev).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b) na infrastrukturnem področju: </a:t>
            </a:r>
          </a:p>
          <a:p>
            <a:pPr lvl="0"/>
            <a:endParaRPr lang="sl-SI" dirty="0" smtClean="0"/>
          </a:p>
          <a:p>
            <a:pPr lvl="0"/>
            <a:r>
              <a:rPr lang="sl-SI" b="1" dirty="0" smtClean="0"/>
              <a:t>50.000</a:t>
            </a:r>
            <a:r>
              <a:rPr lang="sl-SI" dirty="0" smtClean="0"/>
              <a:t> </a:t>
            </a:r>
            <a:r>
              <a:rPr lang="sl-SI" dirty="0" err="1"/>
              <a:t>eurov</a:t>
            </a:r>
            <a:r>
              <a:rPr lang="sl-SI" dirty="0"/>
              <a:t> za javna naročila blaga in storitev ter za projektne natečaje;</a:t>
            </a:r>
          </a:p>
          <a:p>
            <a:pPr lvl="0"/>
            <a:r>
              <a:rPr lang="sl-SI" b="1" dirty="0"/>
              <a:t>100.000</a:t>
            </a:r>
            <a:r>
              <a:rPr lang="sl-SI" dirty="0"/>
              <a:t> </a:t>
            </a:r>
            <a:r>
              <a:rPr lang="sl-SI" dirty="0" err="1"/>
              <a:t>eurov</a:t>
            </a:r>
            <a:r>
              <a:rPr lang="sl-SI" dirty="0"/>
              <a:t> za javna naročila gradenj;</a:t>
            </a:r>
          </a:p>
          <a:p>
            <a:pPr lvl="0"/>
            <a:r>
              <a:rPr lang="sl-SI" b="1" dirty="0"/>
              <a:t>1.000.000</a:t>
            </a:r>
            <a:r>
              <a:rPr lang="sl-SI" dirty="0"/>
              <a:t> </a:t>
            </a:r>
            <a:r>
              <a:rPr lang="sl-SI" dirty="0" err="1"/>
              <a:t>eurov</a:t>
            </a:r>
            <a:r>
              <a:rPr lang="sl-SI" dirty="0"/>
              <a:t> za javna naročila storitev iz Seznama socialnih in drugih posebnih storitev.</a:t>
            </a:r>
          </a:p>
          <a:p>
            <a:pPr marL="0" indent="0" algn="just" fontAlgn="base" hangingPunct="0">
              <a:buNone/>
            </a:pPr>
            <a:endParaRPr lang="sl-SI" dirty="0"/>
          </a:p>
          <a:p>
            <a:pPr marL="0" indent="0" algn="just" fontAlgn="base" hangingPunct="0">
              <a:buNone/>
            </a:pPr>
            <a:r>
              <a:rPr lang="sl-SI" dirty="0" smtClean="0">
                <a:solidFill>
                  <a:srgbClr val="0070C0"/>
                </a:solidFill>
              </a:rPr>
              <a:t>Pod temi vrednostmi </a:t>
            </a:r>
            <a:r>
              <a:rPr lang="sl-SI" dirty="0" smtClean="0">
                <a:solidFill>
                  <a:srgbClr val="0070C0"/>
                </a:solidFill>
              </a:rPr>
              <a:t>(t.im. evidenčna naročila) </a:t>
            </a:r>
            <a:r>
              <a:rPr lang="sl-SI" dirty="0" smtClean="0"/>
              <a:t>= </a:t>
            </a:r>
            <a:r>
              <a:rPr lang="sl-SI" dirty="0" smtClean="0"/>
              <a:t>se vodi le evidenca </a:t>
            </a:r>
            <a:r>
              <a:rPr lang="sl-SI" dirty="0"/>
              <a:t>o njihovi oddaji, ki zajema navedbo predmeta in vrednosti javnega naročila brez DDV ter </a:t>
            </a:r>
            <a:r>
              <a:rPr lang="sl-SI" dirty="0" smtClean="0"/>
              <a:t>upošteva določbe glede statističnega poročanja</a:t>
            </a:r>
            <a:endParaRPr lang="sl-SI" dirty="0" smtClean="0"/>
          </a:p>
          <a:p>
            <a:pPr marL="0" indent="0" algn="just" fontAlgn="base" hangingPunct="0">
              <a:buNone/>
            </a:pPr>
            <a:endParaRPr lang="sl-SI" dirty="0"/>
          </a:p>
          <a:p>
            <a:pPr marL="0" indent="0" algn="just" fontAlgn="base" hangingPunct="0">
              <a:buNone/>
            </a:pPr>
            <a:r>
              <a:rPr lang="sl-SI" b="1" dirty="0" smtClean="0">
                <a:solidFill>
                  <a:srgbClr val="0070C0"/>
                </a:solidFill>
              </a:rPr>
              <a:t>NOVO</a:t>
            </a:r>
            <a:r>
              <a:rPr lang="sl-SI" dirty="0" smtClean="0"/>
              <a:t>: </a:t>
            </a:r>
          </a:p>
          <a:p>
            <a:pPr marL="0" indent="0" algn="just" fontAlgn="base" hangingPunct="0">
              <a:buNone/>
            </a:pPr>
            <a:r>
              <a:rPr lang="sl-SI" dirty="0" smtClean="0"/>
              <a:t>Naročnik </a:t>
            </a:r>
            <a:r>
              <a:rPr lang="sl-SI" dirty="0"/>
              <a:t>vsako leto </a:t>
            </a:r>
            <a:r>
              <a:rPr lang="sl-SI" dirty="0" smtClean="0"/>
              <a:t>na </a:t>
            </a:r>
            <a:r>
              <a:rPr lang="sl-SI" dirty="0"/>
              <a:t>svoji spletni strani objavi seznam oddanih javnih naročil blaga, storitev in gradenj, katerih ocenjena vrednost je nižja od mejnih vrednosti iz prvega odstavka tega člena ter višja od 5.000 </a:t>
            </a:r>
            <a:r>
              <a:rPr lang="sl-SI" dirty="0" err="1"/>
              <a:t>eurov</a:t>
            </a:r>
            <a:r>
              <a:rPr lang="sl-SI" dirty="0"/>
              <a:t> brez DDV za preteklo leto, z opisom predmeta in vrednostjo oddanega naročila brez DDV ter naziv gospodarskega subjekta, kateremu je bilo naročilo oddano.</a:t>
            </a:r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 smtClean="0"/>
              <a:t>Uporaba zakona – mejne vrednosti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1561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 hangingPunct="0">
              <a:buNone/>
            </a:pPr>
            <a:r>
              <a:rPr lang="sl-SI" b="1" dirty="0" smtClean="0"/>
              <a:t>Na portalu javnih naročil </a:t>
            </a:r>
            <a:r>
              <a:rPr lang="sl-SI" b="1" dirty="0" smtClean="0"/>
              <a:t>VEDNO (nad 20.000 </a:t>
            </a:r>
            <a:r>
              <a:rPr lang="sl-SI" b="1" dirty="0" err="1" smtClean="0"/>
              <a:t>eur/40.000</a:t>
            </a:r>
            <a:r>
              <a:rPr lang="sl-SI" b="1" dirty="0"/>
              <a:t> </a:t>
            </a:r>
            <a:r>
              <a:rPr lang="sl-SI" b="1" dirty="0" err="1" smtClean="0"/>
              <a:t>eur</a:t>
            </a:r>
            <a:r>
              <a:rPr lang="sl-SI" b="1" dirty="0" smtClean="0"/>
              <a:t>)</a:t>
            </a:r>
            <a:r>
              <a:rPr lang="sl-SI" b="1" dirty="0" smtClean="0"/>
              <a:t> !</a:t>
            </a:r>
            <a:endParaRPr lang="sl-SI" b="1" dirty="0" smtClean="0"/>
          </a:p>
          <a:p>
            <a:pPr marL="0" indent="0" fontAlgn="base" hangingPunct="0">
              <a:buNone/>
            </a:pPr>
            <a:endParaRPr lang="sl-SI" dirty="0" smtClean="0"/>
          </a:p>
          <a:p>
            <a:pPr marL="0" indent="0" fontAlgn="base" hangingPunct="0">
              <a:buNone/>
            </a:pPr>
            <a:r>
              <a:rPr lang="sl-SI" b="1" u="sng" dirty="0" smtClean="0"/>
              <a:t>Na portalu EU:</a:t>
            </a:r>
            <a:endParaRPr lang="sl-SI" b="1" u="sng" dirty="0"/>
          </a:p>
          <a:p>
            <a:pPr marL="0" indent="0" fontAlgn="base" hangingPunct="0">
              <a:buNone/>
            </a:pPr>
            <a:endParaRPr lang="sl-SI" dirty="0" smtClean="0"/>
          </a:p>
          <a:p>
            <a:pPr marL="0" indent="0" fontAlgn="base" hangingPunct="0">
              <a:buNone/>
            </a:pPr>
            <a:r>
              <a:rPr lang="sl-SI" dirty="0" smtClean="0"/>
              <a:t>a) na </a:t>
            </a:r>
            <a:r>
              <a:rPr lang="sl-SI" dirty="0"/>
              <a:t>splošnem področju</a:t>
            </a:r>
            <a:r>
              <a:rPr lang="sl-SI" dirty="0" smtClean="0"/>
              <a:t>:</a:t>
            </a:r>
          </a:p>
          <a:p>
            <a:pPr marL="457200" indent="-457200" fontAlgn="base" hangingPunct="0">
              <a:buAutoNum type="alphaLcParenR"/>
            </a:pPr>
            <a:endParaRPr lang="sl-SI" dirty="0"/>
          </a:p>
          <a:p>
            <a:pPr lvl="0" fontAlgn="base" hangingPunct="0"/>
            <a:r>
              <a:rPr lang="sl-SI" dirty="0" smtClean="0"/>
              <a:t>blago </a:t>
            </a:r>
            <a:r>
              <a:rPr lang="sl-SI" dirty="0"/>
              <a:t>in </a:t>
            </a:r>
            <a:r>
              <a:rPr lang="sl-SI" dirty="0" smtClean="0"/>
              <a:t>storitve: </a:t>
            </a:r>
            <a:r>
              <a:rPr lang="sl-SI" b="1" dirty="0" smtClean="0"/>
              <a:t>134.000 </a:t>
            </a:r>
            <a:r>
              <a:rPr lang="sl-SI" dirty="0" err="1" smtClean="0"/>
              <a:t>eurov</a:t>
            </a:r>
            <a:r>
              <a:rPr lang="sl-SI" dirty="0"/>
              <a:t> </a:t>
            </a:r>
            <a:r>
              <a:rPr lang="sl-SI" dirty="0" smtClean="0"/>
              <a:t>oz. 207.000 </a:t>
            </a:r>
            <a:r>
              <a:rPr lang="sl-SI" dirty="0" err="1" smtClean="0"/>
              <a:t>eurov</a:t>
            </a:r>
            <a:r>
              <a:rPr lang="sl-SI" dirty="0" smtClean="0"/>
              <a:t> (j. zavodi, j. agencije, j. skladi, osebe javnega prava…) </a:t>
            </a:r>
            <a:endParaRPr lang="sl-SI" dirty="0"/>
          </a:p>
          <a:p>
            <a:r>
              <a:rPr lang="sl-SI" dirty="0" smtClean="0"/>
              <a:t>gradnje: </a:t>
            </a:r>
            <a:r>
              <a:rPr lang="sl-SI" b="1" dirty="0"/>
              <a:t>5.186.000</a:t>
            </a:r>
            <a:r>
              <a:rPr lang="sl-SI" dirty="0"/>
              <a:t> </a:t>
            </a:r>
            <a:r>
              <a:rPr lang="sl-SI" dirty="0" err="1"/>
              <a:t>eurov</a:t>
            </a:r>
            <a:r>
              <a:rPr lang="sl-SI" dirty="0"/>
              <a:t>,</a:t>
            </a:r>
          </a:p>
          <a:p>
            <a:pPr lvl="0"/>
            <a:r>
              <a:rPr lang="sl-SI" dirty="0" smtClean="0"/>
              <a:t>socialne in druge posebne storitve: </a:t>
            </a:r>
            <a:r>
              <a:rPr lang="sl-SI" dirty="0"/>
              <a:t>750.000 </a:t>
            </a:r>
            <a:r>
              <a:rPr lang="sl-SI" dirty="0" err="1"/>
              <a:t>eurov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 b) na infrastrukturnem področju: </a:t>
            </a:r>
            <a:endParaRPr lang="sl-SI" dirty="0" smtClean="0"/>
          </a:p>
          <a:p>
            <a:endParaRPr lang="sl-SI" dirty="0"/>
          </a:p>
          <a:p>
            <a:pPr lvl="0" fontAlgn="base" hangingPunct="0"/>
            <a:r>
              <a:rPr lang="sl-SI" dirty="0" smtClean="0"/>
              <a:t>blago in storitve: </a:t>
            </a:r>
            <a:r>
              <a:rPr lang="sl-SI" b="1" dirty="0"/>
              <a:t>414.000</a:t>
            </a:r>
            <a:r>
              <a:rPr lang="sl-SI" dirty="0"/>
              <a:t> </a:t>
            </a:r>
            <a:r>
              <a:rPr lang="sl-SI" dirty="0" err="1"/>
              <a:t>eurov</a:t>
            </a:r>
            <a:r>
              <a:rPr lang="sl-SI" dirty="0"/>
              <a:t>,</a:t>
            </a:r>
          </a:p>
          <a:p>
            <a:pPr lvl="0"/>
            <a:r>
              <a:rPr lang="sl-SI" dirty="0" smtClean="0"/>
              <a:t>gradnje: </a:t>
            </a:r>
            <a:r>
              <a:rPr lang="sl-SI" b="1" dirty="0"/>
              <a:t>5.186.000</a:t>
            </a:r>
            <a:r>
              <a:rPr lang="sl-SI" dirty="0"/>
              <a:t> </a:t>
            </a:r>
            <a:r>
              <a:rPr lang="sl-SI" dirty="0" err="1"/>
              <a:t>eurov</a:t>
            </a:r>
            <a:r>
              <a:rPr lang="sl-SI" dirty="0"/>
              <a:t>.</a:t>
            </a:r>
          </a:p>
          <a:p>
            <a:pPr lvl="0"/>
            <a:r>
              <a:rPr lang="sl-SI" dirty="0" smtClean="0"/>
              <a:t>socialne </a:t>
            </a:r>
            <a:r>
              <a:rPr lang="sl-SI" dirty="0"/>
              <a:t>in </a:t>
            </a:r>
            <a:r>
              <a:rPr lang="sl-SI" dirty="0" smtClean="0"/>
              <a:t>druge posebne storitve:  </a:t>
            </a:r>
            <a:r>
              <a:rPr lang="sl-SI" dirty="0"/>
              <a:t>1.000.000 </a:t>
            </a:r>
            <a:r>
              <a:rPr lang="sl-SI" dirty="0" err="1"/>
              <a:t>eurov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Mejne vrednosti za objave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1986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sl-SI" dirty="0" smtClean="0"/>
              <a:t>14 naštetih izjem – večina enako kot </a:t>
            </a:r>
            <a:r>
              <a:rPr lang="sl-SI" dirty="0" smtClean="0"/>
              <a:t>doslej (nekatera natančneje opredeljena) </a:t>
            </a:r>
            <a:endParaRPr lang="sl-SI" dirty="0" smtClean="0"/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u="sng" dirty="0" smtClean="0"/>
              <a:t>Posebej opredeljeni dve </a:t>
            </a:r>
            <a:r>
              <a:rPr lang="sl-SI" u="sng" dirty="0" smtClean="0"/>
              <a:t>izjemi:</a:t>
            </a:r>
            <a:endParaRPr lang="sl-SI" u="sng" dirty="0"/>
          </a:p>
          <a:p>
            <a:pPr marL="457200" indent="-457200" algn="just"/>
            <a:r>
              <a:rPr lang="sl-SI" dirty="0" smtClean="0"/>
              <a:t>javno – javno,</a:t>
            </a:r>
            <a:endParaRPr lang="sl-SI" dirty="0" smtClean="0"/>
          </a:p>
          <a:p>
            <a:pPr marL="457200" indent="-457200" algn="just"/>
            <a:r>
              <a:rPr lang="sl-SI" dirty="0" smtClean="0"/>
              <a:t>javno </a:t>
            </a:r>
            <a:r>
              <a:rPr lang="sl-SI" dirty="0"/>
              <a:t>naročilo, oddano povezanemu podjetju ali skupnemu podjetju ali naročniku, ki je del skupnega </a:t>
            </a:r>
            <a:r>
              <a:rPr lang="sl-SI" dirty="0" smtClean="0"/>
              <a:t>podjetja</a:t>
            </a:r>
          </a:p>
          <a:p>
            <a:endParaRPr lang="sl-SI" dirty="0" smtClean="0"/>
          </a:p>
          <a:p>
            <a:pPr marL="109728" indent="0" algn="just">
              <a:buNone/>
            </a:pPr>
            <a:endParaRPr lang="sl-SI" dirty="0"/>
          </a:p>
          <a:p>
            <a:pPr marL="109728" indent="0" algn="just">
              <a:buNone/>
            </a:pPr>
            <a:r>
              <a:rPr lang="sl-SI" dirty="0"/>
              <a:t>Za sodelovanje med javnimi </a:t>
            </a:r>
            <a:r>
              <a:rPr lang="sl-SI" dirty="0" smtClean="0"/>
              <a:t>organi </a:t>
            </a:r>
            <a:r>
              <a:rPr lang="sl-SI" dirty="0"/>
              <a:t>ne veljajo pravila javnega naročanja, kar je posledica novih pravil, ki določajo posebne pogoje sodelovanja. </a:t>
            </a:r>
            <a:r>
              <a:rPr lang="sl-SI" dirty="0" smtClean="0"/>
              <a:t>Pravila </a:t>
            </a:r>
            <a:r>
              <a:rPr lang="sl-SI" dirty="0"/>
              <a:t>bodo zlasti v pomoč lokalnim in regionalnim organom, ki bodo lahko v celoti izkoristili prednosti sodelovanja in izvajali svoje naloge v korist državljanov na najbolj učinkovit način.</a:t>
            </a:r>
          </a:p>
          <a:p>
            <a:pPr algn="just"/>
            <a:endParaRPr lang="sl-SI" dirty="0" smtClean="0"/>
          </a:p>
          <a:p>
            <a:pPr algn="just"/>
            <a:endParaRPr lang="sl-SI" dirty="0"/>
          </a:p>
          <a:p>
            <a:pPr marL="109728" indent="0" algn="just">
              <a:buNone/>
            </a:pPr>
            <a:r>
              <a:rPr lang="sl-SI" b="1" dirty="0"/>
              <a:t>Pravila za notranja razmerja</a:t>
            </a:r>
            <a:r>
              <a:rPr lang="sl-SI" dirty="0"/>
              <a:t> (vertikalno sodelovanje) </a:t>
            </a:r>
            <a:r>
              <a:rPr lang="sl-SI" dirty="0" smtClean="0"/>
              <a:t> - naročnik </a:t>
            </a:r>
            <a:r>
              <a:rPr lang="sl-SI" dirty="0"/>
              <a:t>lahko odda naročilo podjetju (na primer občinskemu komunalnemu podjetju ali javnemu podjetju za ravnanje z odpadki) brez postopka javnega naročanja, če so izpolnjeni </a:t>
            </a:r>
            <a:r>
              <a:rPr lang="sl-SI" dirty="0" smtClean="0"/>
              <a:t>zakonski pogoji</a:t>
            </a:r>
            <a:r>
              <a:rPr lang="sl-SI" dirty="0"/>
              <a:t>.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Izjeme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047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l-SI" dirty="0"/>
              <a:t>Naročnik lahko odda javno naročilo na način, da povabi k sodelovanju samo invalidska podjetja in zaposlitvene centre v skladu zakonom, ki ureja zaposlitveno rehabilitacijo in zaposlovanje invalidov ter socialna podjetja tipa B v skladu z zakonom, ki ureja socialno podjetništvo. </a:t>
            </a:r>
            <a:endParaRPr lang="sl-SI" dirty="0" smtClean="0"/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Če </a:t>
            </a:r>
            <a:r>
              <a:rPr lang="sl-SI" dirty="0"/>
              <a:t>se naročnik odloči, da bo izvedel pridržano javno naročilo, mora izbrati ponudnika, ki izkaže status invalidskega podjetja, zaposlitvenega centra ali socialnega podjetja tipa B oziroma mora ponudnika, ki takega statusa ne izkaže, zavrniti. </a:t>
            </a:r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Pridržana naročila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6118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1550</TotalTime>
  <Words>2788</Words>
  <Application>Microsoft Office PowerPoint</Application>
  <PresentationFormat>On-screen Show (4:3)</PresentationFormat>
  <Paragraphs>339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Javna predstavitev    Zakon o javnem naročanju</vt:lpstr>
      <vt:lpstr>Podlage za sprejem novega zakona</vt:lpstr>
      <vt:lpstr>NAČELA </vt:lpstr>
      <vt:lpstr>NAROČNIKI</vt:lpstr>
      <vt:lpstr>Infrastrukturno področje</vt:lpstr>
      <vt:lpstr>Uporaba zakona – mejne vrednosti</vt:lpstr>
      <vt:lpstr>Mejne vrednosti za objave</vt:lpstr>
      <vt:lpstr>Izjeme </vt:lpstr>
      <vt:lpstr>Pridržana naročila</vt:lpstr>
      <vt:lpstr>Zaupnost </vt:lpstr>
      <vt:lpstr>Postopki </vt:lpstr>
      <vt:lpstr>Postopki, roki…</vt:lpstr>
      <vt:lpstr>Izvedba postopka</vt:lpstr>
      <vt:lpstr>Pogodba o izvedbi  -  sestavine</vt:lpstr>
      <vt:lpstr>Delitev na sklope</vt:lpstr>
      <vt:lpstr>Razlogi za izključitev</vt:lpstr>
      <vt:lpstr>Pogoji za sodelovanje, ESPD,dokazila…</vt:lpstr>
      <vt:lpstr>Sklicevanje na kapacitete tretjih</vt:lpstr>
      <vt:lpstr>Merila, neobičajno nizke ponudbe…</vt:lpstr>
      <vt:lpstr>Merila, neobičajno nizke ponudbe…</vt:lpstr>
      <vt:lpstr>Pregled,ocena ponudb, oddaja JN…</vt:lpstr>
      <vt:lpstr>Oddaja JN</vt:lpstr>
      <vt:lpstr>Podizvajalci</vt:lpstr>
      <vt:lpstr>Spremembe pogodb</vt:lpstr>
      <vt:lpstr>Posebne in socialne storitve</vt:lpstr>
      <vt:lpstr>Prekrški</vt:lpstr>
      <vt:lpstr>Povzetek novosti/sprememb</vt:lpstr>
      <vt:lpstr>Hvala za vašo pozornost! </vt:lpstr>
    </vt:vector>
  </TitlesOfParts>
  <Company>MFRS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Javna predstavitev    Zakon o javnem naročanju</dc:title>
  <dc:creator>Administrator</dc:creator>
  <cp:lastModifiedBy>Administrator</cp:lastModifiedBy>
  <cp:revision>40</cp:revision>
  <cp:lastPrinted>2015-05-11T10:00:36Z</cp:lastPrinted>
  <dcterms:created xsi:type="dcterms:W3CDTF">2015-05-08T09:31:11Z</dcterms:created>
  <dcterms:modified xsi:type="dcterms:W3CDTF">2015-05-11T13:31:04Z</dcterms:modified>
</cp:coreProperties>
</file>